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57" r:id="rId6"/>
    <p:sldId id="258" r:id="rId7"/>
    <p:sldId id="260" r:id="rId8"/>
    <p:sldId id="266" r:id="rId9"/>
    <p:sldId id="259" r:id="rId10"/>
    <p:sldId id="262" r:id="rId11"/>
    <p:sldId id="263" r:id="rId12"/>
    <p:sldId id="264" r:id="rId13"/>
    <p:sldId id="261"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60146" autoAdjust="0"/>
  </p:normalViewPr>
  <p:slideViewPr>
    <p:cSldViewPr snapToGrid="0">
      <p:cViewPr varScale="1">
        <p:scale>
          <a:sx n="99" d="100"/>
          <a:sy n="99" d="100"/>
        </p:scale>
        <p:origin x="26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52173-D07B-454B-A4CD-3868460A484C}"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53272-4337-413C-AEEE-698E37E27396}" type="slidenum">
              <a:rPr lang="en-US" smtClean="0"/>
              <a:t>‹#›</a:t>
            </a:fld>
            <a:endParaRPr lang="en-US"/>
          </a:p>
        </p:txBody>
      </p:sp>
    </p:spTree>
    <p:extLst>
      <p:ext uri="{BB962C8B-B14F-4D97-AF65-F5344CB8AC3E}">
        <p14:creationId xmlns:p14="http://schemas.microsoft.com/office/powerpoint/2010/main" val="408319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Hello, Class and Professor,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name is Austin Brittenham, and I am a University of Arizona Global Campus student. This is my Final Software Project PowerPoint presentation for CST 499: Capstone for Computer Software Technology.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Discuss</a:t>
            </a:r>
          </a:p>
          <a:p>
            <a:pPr marL="628650" lvl="1" indent="-171450">
              <a:buFont typeface="Arial" panose="020B0604020202020204" pitchFamily="34" charset="0"/>
              <a:buChar char="•"/>
            </a:pPr>
            <a:r>
              <a:rPr lang="en-US" sz="1200" dirty="0">
                <a:solidFill>
                  <a:schemeClr val="tx2"/>
                </a:solidFill>
              </a:rPr>
              <a:t>Key Aspects of SRS Document</a:t>
            </a:r>
          </a:p>
          <a:p>
            <a:pPr marL="628650" lvl="1" indent="-171450">
              <a:buFont typeface="Arial" panose="020B0604020202020204" pitchFamily="34" charset="0"/>
              <a:buChar char="•"/>
            </a:pPr>
            <a:r>
              <a:rPr lang="en-US" dirty="0"/>
              <a:t>UML Use-Case Diagram</a:t>
            </a:r>
          </a:p>
          <a:p>
            <a:pPr marL="628650" lvl="1" indent="-171450">
              <a:buFont typeface="Arial" panose="020B0604020202020204" pitchFamily="34" charset="0"/>
              <a:buChar char="•"/>
            </a:pPr>
            <a:r>
              <a:rPr lang="en-US" dirty="0"/>
              <a:t>UML Activity Diagram</a:t>
            </a:r>
          </a:p>
          <a:p>
            <a:pPr marL="628650" lvl="1" indent="-171450">
              <a:buFont typeface="Arial" panose="020B0604020202020204" pitchFamily="34" charset="0"/>
              <a:buChar char="•"/>
            </a:pPr>
            <a:r>
              <a:rPr lang="en-US" dirty="0"/>
              <a:t>MySQL Database Tables</a:t>
            </a:r>
          </a:p>
          <a:p>
            <a:pPr marL="628650" lvl="1" indent="-171450">
              <a:buFont typeface="Arial" panose="020B0604020202020204" pitchFamily="34" charset="0"/>
              <a:buChar char="•"/>
            </a:pPr>
            <a:r>
              <a:rPr lang="en-US" dirty="0"/>
              <a:t>and</a:t>
            </a:r>
          </a:p>
          <a:p>
            <a:pPr marL="628650" lvl="1" indent="-171450">
              <a:buFont typeface="Arial" panose="020B0604020202020204" pitchFamily="34" charset="0"/>
              <a:buChar char="•"/>
            </a:pPr>
            <a:r>
              <a:rPr lang="en-US" dirty="0"/>
              <a:t>Pages within my database and the PHP code used.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NEXT PAGE:</a:t>
            </a:r>
          </a:p>
          <a:p>
            <a:pPr marL="628650" lvl="1" indent="-171450">
              <a:buFont typeface="Arial" panose="020B0604020202020204" pitchFamily="34" charset="0"/>
              <a:buChar char="•"/>
            </a:pPr>
            <a:r>
              <a:rPr lang="en-US" dirty="0"/>
              <a:t> Let's start by examining the key aspects of the SRS document!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1</a:t>
            </a:fld>
            <a:endParaRPr lang="en-US"/>
          </a:p>
        </p:txBody>
      </p:sp>
    </p:spTree>
    <p:extLst>
      <p:ext uri="{BB962C8B-B14F-4D97-AF65-F5344CB8AC3E}">
        <p14:creationId xmlns:p14="http://schemas.microsoft.com/office/powerpoint/2010/main" val="420967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next two slides talk about options Admins have.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first picture on the far-left is the admin login page and the two PHP codes used to allow the admin to enter their information onto this website, and then the second code is used to validate the admin before allowing them access to the account.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a new admin needs to be registered, they will locate the administration login page and click the button register here to register a new admin. </a:t>
            </a:r>
          </a:p>
          <a:p>
            <a:pPr marL="171450" indent="-171450">
              <a:buFont typeface="Arial" panose="020B0604020202020204" pitchFamily="34" charset="0"/>
              <a:buChar char="•"/>
            </a:pPr>
            <a:r>
              <a:rPr lang="en-US" dirty="0"/>
              <a:t>This brings us to the middle screenshot, where you can register for an admin account.</a:t>
            </a:r>
          </a:p>
          <a:p>
            <a:pPr marL="628650" lvl="1" indent="-171450">
              <a:buFont typeface="Arial" panose="020B0604020202020204" pitchFamily="34" charset="0"/>
              <a:buChar char="•"/>
            </a:pPr>
            <a:r>
              <a:rPr lang="en-US" dirty="0"/>
              <a:t>The first code allows the new admin to enter their information and starts the process of connecting this information to the database</a:t>
            </a:r>
          </a:p>
          <a:p>
            <a:pPr marL="628650" lvl="1" indent="-171450">
              <a:buFont typeface="Arial" panose="020B0604020202020204" pitchFamily="34" charset="0"/>
              <a:buChar char="•"/>
            </a:pPr>
            <a:r>
              <a:rPr lang="en-US" dirty="0"/>
              <a:t>The second code finishes entering the admin into the database and redirects them to the admin homepage.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Leading Us to the Far-right picture of the Admin Homepage, which allows the admin to have full access to the entire webpage, including</a:t>
            </a:r>
          </a:p>
          <a:p>
            <a:pPr marL="1085850" lvl="2" indent="-171450">
              <a:buFont typeface="Arial" panose="020B0604020202020204" pitchFamily="34" charset="0"/>
              <a:buChar char="•"/>
            </a:pPr>
            <a:r>
              <a:rPr lang="en-US" dirty="0"/>
              <a:t>log in</a:t>
            </a:r>
          </a:p>
          <a:p>
            <a:pPr marL="1085850" lvl="2" indent="-171450">
              <a:buFont typeface="Arial" panose="020B0604020202020204" pitchFamily="34" charset="0"/>
              <a:buChar char="•"/>
            </a:pPr>
            <a:r>
              <a:rPr lang="en-US" dirty="0"/>
              <a:t>Log out</a:t>
            </a:r>
          </a:p>
          <a:p>
            <a:pPr marL="1085850" lvl="2" indent="-171450">
              <a:buFont typeface="Arial" panose="020B0604020202020204" pitchFamily="34" charset="0"/>
              <a:buChar char="•"/>
            </a:pPr>
            <a:r>
              <a:rPr lang="en-US" dirty="0">
                <a:solidFill>
                  <a:srgbClr val="FF0000"/>
                </a:solidFill>
                <a:highlight>
                  <a:srgbClr val="FFFF00"/>
                </a:highlight>
              </a:rPr>
              <a:t>Edit data on the Database</a:t>
            </a:r>
            <a:r>
              <a:rPr lang="en-US" dirty="0">
                <a:solidFill>
                  <a:srgbClr val="FF0000"/>
                </a:solidFill>
              </a:rPr>
              <a:t> by using the Website</a:t>
            </a:r>
          </a:p>
          <a:p>
            <a:pPr marL="1085850" lvl="2" indent="-171450">
              <a:buFont typeface="Arial" panose="020B0604020202020204" pitchFamily="34" charset="0"/>
              <a:buChar char="•"/>
            </a:pPr>
            <a:r>
              <a:rPr lang="en-US" dirty="0"/>
              <a:t>View the Course Schedule</a:t>
            </a:r>
          </a:p>
          <a:p>
            <a:pPr marL="1085850" lvl="2" indent="-171450">
              <a:buFont typeface="Arial" panose="020B0604020202020204" pitchFamily="34" charset="0"/>
              <a:buChar char="•"/>
            </a:pPr>
            <a:r>
              <a:rPr lang="en-US" dirty="0"/>
              <a:t>Drop a Course</a:t>
            </a:r>
          </a:p>
          <a:p>
            <a:pPr marL="1085850" lvl="2" indent="-171450">
              <a:buFont typeface="Arial" panose="020B0604020202020204" pitchFamily="34" charset="0"/>
              <a:buChar char="•"/>
            </a:pPr>
            <a:r>
              <a:rPr lang="en-US" dirty="0"/>
              <a:t>View or Search Available Courses</a:t>
            </a:r>
          </a:p>
          <a:p>
            <a:pPr marL="1085850" lvl="2" indent="-171450">
              <a:buFont typeface="Arial" panose="020B0604020202020204" pitchFamily="34" charset="0"/>
              <a:buChar char="•"/>
            </a:pPr>
            <a:r>
              <a:rPr lang="en-US" dirty="0"/>
              <a:t>Register a course from the available course list and </a:t>
            </a:r>
          </a:p>
          <a:p>
            <a:pPr marL="1085850" lvl="2" indent="-171450">
              <a:buFont typeface="Arial" panose="020B0604020202020204" pitchFamily="34" charset="0"/>
              <a:buChar char="•"/>
            </a:pPr>
            <a:r>
              <a:rPr lang="en-US" dirty="0"/>
              <a:t>be added to a waitlist if the class is already full. </a:t>
            </a:r>
          </a:p>
          <a:p>
            <a:pPr marL="1085850" lvl="2" indent="-171450">
              <a:buFont typeface="Arial" panose="020B0604020202020204" pitchFamily="34" charset="0"/>
              <a:buChar char="•"/>
            </a:pPr>
            <a:r>
              <a:rPr lang="en-US" dirty="0"/>
              <a:t>deleting data and</a:t>
            </a:r>
          </a:p>
          <a:p>
            <a:pPr marL="1085850" lvl="2" indent="-171450">
              <a:buFont typeface="Arial" panose="020B0604020202020204" pitchFamily="34" charset="0"/>
              <a:buChar char="•"/>
            </a:pPr>
            <a:r>
              <a:rPr lang="en-US" dirty="0"/>
              <a:t>deleting registered users from the database.</a:t>
            </a:r>
          </a:p>
          <a:p>
            <a:pPr marL="1085850" lvl="2" indent="-171450">
              <a:buFont typeface="Arial" panose="020B0604020202020204" pitchFamily="34" charset="0"/>
              <a:buChar char="•"/>
            </a:pPr>
            <a:r>
              <a:rPr lang="en-US" dirty="0"/>
              <a:t>And so much more</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are the last few of my Admin Pages I will add to my PowerPoint presentation, which will talk about the Admin view waitlist, the admin view registered students, and the edit of registered student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10</a:t>
            </a:fld>
            <a:endParaRPr lang="en-US"/>
          </a:p>
        </p:txBody>
      </p:sp>
    </p:spTree>
    <p:extLst>
      <p:ext uri="{BB962C8B-B14F-4D97-AF65-F5344CB8AC3E}">
        <p14:creationId xmlns:p14="http://schemas.microsoft.com/office/powerpoint/2010/main" val="106291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Admin can view the student waitlist in the far-left picture. </a:t>
            </a:r>
          </a:p>
          <a:p>
            <a:pPr marL="628650" lvl="1" indent="-171450">
              <a:buFont typeface="Arial" panose="020B0604020202020204" pitchFamily="34" charset="0"/>
              <a:buChar char="•"/>
            </a:pPr>
            <a:r>
              <a:rPr lang="en-US" dirty="0"/>
              <a:t>This shows every student who is on a waitlist and the class for which they are on the waitlist.</a:t>
            </a:r>
          </a:p>
          <a:p>
            <a:pPr marL="628650" lvl="1" indent="-171450">
              <a:buFont typeface="Arial" panose="020B0604020202020204" pitchFamily="34" charset="0"/>
              <a:buChar char="•"/>
            </a:pPr>
            <a:r>
              <a:rPr lang="en-US" dirty="0"/>
              <a:t>Under this is the code used to pull from the tables to display the student waitlist on the admin website portal.</a:t>
            </a:r>
          </a:p>
          <a:p>
            <a:pPr marL="171450" lvl="0" indent="-171450">
              <a:buFont typeface="Arial" panose="020B0604020202020204" pitchFamily="34" charset="0"/>
              <a:buChar char="•"/>
            </a:pPr>
            <a:r>
              <a:rPr lang="en-US" dirty="0"/>
              <a:t>Just to the right of this picture is a screenshot of the admin view of all registered students who have enrolled as a student at the university.</a:t>
            </a:r>
          </a:p>
          <a:p>
            <a:pPr marL="628650" lvl="1" indent="-171450">
              <a:buFont typeface="Arial" panose="020B0604020202020204" pitchFamily="34" charset="0"/>
              <a:buChar char="•"/>
            </a:pPr>
            <a:r>
              <a:rPr lang="en-US" dirty="0"/>
              <a:t>Right under this picture is the PHP code used to pull this page resaved the table of registered students.</a:t>
            </a:r>
          </a:p>
          <a:p>
            <a:pPr marL="171450" lvl="0" indent="-171450">
              <a:buFont typeface="Arial" panose="020B0604020202020204" pitchFamily="34" charset="0"/>
              <a:buChar char="•"/>
            </a:pPr>
            <a:r>
              <a:rPr lang="en-US" dirty="0"/>
              <a:t>The last Admin screenshot I have here is the Admin Edit a Registered Student Page.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1</a:t>
            </a:r>
            <a:r>
              <a:rPr lang="en-US" baseline="30000" dirty="0"/>
              <a:t>st</a:t>
            </a:r>
            <a:r>
              <a:rPr lang="en-US" dirty="0"/>
              <a:t> PHP code under this picture is this page that allows the admin to Edit any registered Students’ information in the database and start the process of transferring the data over to the database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2</a:t>
            </a:r>
            <a:r>
              <a:rPr lang="en-US" baseline="30000" dirty="0"/>
              <a:t>nd</a:t>
            </a:r>
            <a:r>
              <a:rPr lang="en-US" dirty="0"/>
              <a:t> PHP code under this picture finishes transferring the data to the database, allowing for a pop-up.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Under both codes I have added another picture of that pop-up that shows the admin that the record updated successfully before redirecting them back to the admin home page.</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lvl="1" indent="-171450">
              <a:buFont typeface="Arial" panose="020B0604020202020204" pitchFamily="34" charset="0"/>
              <a:buChar char="•"/>
            </a:pPr>
            <a:r>
              <a:rPr lang="en-US" dirty="0"/>
              <a:t>Last but not least this next slide is my References page</a:t>
            </a:r>
          </a:p>
        </p:txBody>
      </p:sp>
      <p:sp>
        <p:nvSpPr>
          <p:cNvPr id="4" name="Slide Number Placeholder 3"/>
          <p:cNvSpPr>
            <a:spLocks noGrp="1"/>
          </p:cNvSpPr>
          <p:nvPr>
            <p:ph type="sldNum" sz="quarter" idx="5"/>
          </p:nvPr>
        </p:nvSpPr>
        <p:spPr/>
        <p:txBody>
          <a:bodyPr/>
          <a:lstStyle/>
          <a:p>
            <a:fld id="{49D53272-4337-413C-AEEE-698E37E27396}" type="slidenum">
              <a:rPr lang="en-US" smtClean="0"/>
              <a:t>11</a:t>
            </a:fld>
            <a:endParaRPr lang="en-US"/>
          </a:p>
        </p:txBody>
      </p:sp>
    </p:spTree>
    <p:extLst>
      <p:ext uri="{BB962C8B-B14F-4D97-AF65-F5344CB8AC3E}">
        <p14:creationId xmlns:p14="http://schemas.microsoft.com/office/powerpoint/2010/main" val="4125314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references I used throughout this class and Project!</a:t>
            </a:r>
          </a:p>
          <a:p>
            <a:endParaRPr lang="en-US" dirty="0"/>
          </a:p>
          <a:p>
            <a:r>
              <a:rPr lang="en-US" dirty="0"/>
              <a:t>Thank you for Listening and following my presentation on my </a:t>
            </a:r>
            <a:r>
              <a:rPr lang="en-US" sz="1200" kern="1200" dirty="0">
                <a:solidFill>
                  <a:schemeClr val="tx2"/>
                </a:solidFill>
                <a:latin typeface="+mj-lt"/>
                <a:ea typeface="+mj-ea"/>
                <a:cs typeface="+mj-cs"/>
              </a:rPr>
              <a:t>Final Software Project. </a:t>
            </a:r>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12</a:t>
            </a:fld>
            <a:endParaRPr lang="en-US"/>
          </a:p>
        </p:txBody>
      </p:sp>
    </p:spTree>
    <p:extLst>
      <p:ext uri="{BB962C8B-B14F-4D97-AF65-F5344CB8AC3E}">
        <p14:creationId xmlns:p14="http://schemas.microsoft.com/office/powerpoint/2010/main" val="251223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5 Sections to this SRS document. They include </a:t>
            </a:r>
          </a:p>
          <a:p>
            <a:pPr marL="628650" lvl="1" indent="-171450">
              <a:buFont typeface="Arial" panose="020B0604020202020204" pitchFamily="34" charset="0"/>
              <a:buChar char="•"/>
            </a:pPr>
            <a:r>
              <a:rPr lang="en-US" dirty="0"/>
              <a:t>the Introduction</a:t>
            </a:r>
          </a:p>
          <a:p>
            <a:pPr marL="628650" lvl="1" indent="-171450">
              <a:buFont typeface="Arial" panose="020B0604020202020204" pitchFamily="34" charset="0"/>
              <a:buChar char="•"/>
            </a:pPr>
            <a:r>
              <a:rPr lang="en-US" dirty="0"/>
              <a:t>Overall Description</a:t>
            </a:r>
          </a:p>
          <a:p>
            <a:pPr marL="628650" lvl="1" indent="-171450">
              <a:buFont typeface="Arial" panose="020B0604020202020204" pitchFamily="34" charset="0"/>
              <a:buChar char="•"/>
            </a:pPr>
            <a:r>
              <a:rPr lang="en-US" dirty="0"/>
              <a:t>System Features</a:t>
            </a:r>
          </a:p>
          <a:p>
            <a:pPr marL="628650" lvl="1" indent="-171450">
              <a:buFont typeface="Arial" panose="020B0604020202020204" pitchFamily="34" charset="0"/>
              <a:buChar char="•"/>
            </a:pPr>
            <a:r>
              <a:rPr lang="en-US" dirty="0"/>
              <a:t>External Interface Requirements</a:t>
            </a:r>
          </a:p>
          <a:p>
            <a:pPr marL="628650" lvl="1" indent="-171450">
              <a:buFont typeface="Arial" panose="020B0604020202020204" pitchFamily="34" charset="0"/>
              <a:buChar char="•"/>
            </a:pPr>
            <a:r>
              <a:rPr lang="en-US" dirty="0"/>
              <a:t>And</a:t>
            </a:r>
          </a:p>
          <a:p>
            <a:pPr marL="628650" lvl="1" indent="-171450">
              <a:buFont typeface="Arial" panose="020B0604020202020204" pitchFamily="34" charset="0"/>
              <a:buChar char="•"/>
            </a:pPr>
            <a:r>
              <a:rPr lang="en-US" dirty="0"/>
              <a:t>Other Non-Functional Requirements.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main purpose is to provide an outline for a student enrollment system that will allow students to manage their course schedule through a self-service website.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 Next is My UML Design Models! Here, we will talk about how they will work together with the SRS Document.</a:t>
            </a:r>
          </a:p>
        </p:txBody>
      </p:sp>
      <p:sp>
        <p:nvSpPr>
          <p:cNvPr id="4" name="Slide Number Placeholder 3"/>
          <p:cNvSpPr>
            <a:spLocks noGrp="1"/>
          </p:cNvSpPr>
          <p:nvPr>
            <p:ph type="sldNum" sz="quarter" idx="5"/>
          </p:nvPr>
        </p:nvSpPr>
        <p:spPr/>
        <p:txBody>
          <a:bodyPr/>
          <a:lstStyle/>
          <a:p>
            <a:fld id="{49D53272-4337-413C-AEEE-698E37E27396}" type="slidenum">
              <a:rPr lang="en-US" smtClean="0"/>
              <a:t>2</a:t>
            </a:fld>
            <a:endParaRPr lang="en-US"/>
          </a:p>
        </p:txBody>
      </p:sp>
    </p:spTree>
    <p:extLst>
      <p:ext uri="{BB962C8B-B14F-4D97-AF65-F5344CB8AC3E}">
        <p14:creationId xmlns:p14="http://schemas.microsoft.com/office/powerpoint/2010/main" val="18582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diagram on the left is my UML Use-Case Diagram. It shows what function is allowed by the Admin, a Registered User, such as a student or a Guest User. </a:t>
            </a:r>
          </a:p>
          <a:p>
            <a:pPr marL="171450"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Guest User can only </a:t>
            </a:r>
          </a:p>
          <a:p>
            <a:pPr marL="1085850" lvl="2" indent="-171450">
              <a:buFont typeface="Arial" panose="020B0604020202020204" pitchFamily="34" charset="0"/>
              <a:buChar char="•"/>
            </a:pPr>
            <a:r>
              <a:rPr lang="en-US" dirty="0"/>
              <a:t>search or view Courses and </a:t>
            </a:r>
          </a:p>
          <a:p>
            <a:pPr marL="1085850" lvl="2" indent="-171450">
              <a:buFont typeface="Arial" panose="020B0604020202020204" pitchFamily="34" charset="0"/>
              <a:buChar char="•"/>
            </a:pPr>
            <a:r>
              <a:rPr lang="en-US" dirty="0"/>
              <a:t>register as a New User.</a:t>
            </a:r>
          </a:p>
          <a:p>
            <a:pPr marL="1085850" lvl="2" indent="-171450">
              <a:buFont typeface="Arial" panose="020B0604020202020204" pitchFamily="34" charset="0"/>
              <a:buChar char="•"/>
            </a:pPr>
            <a:r>
              <a:rPr lang="en-US" dirty="0"/>
              <a:t>If they choose to register as a new user, also known as a new student, </a:t>
            </a:r>
          </a:p>
          <a:p>
            <a:pPr marL="1543050" lvl="3" indent="-171450">
              <a:buFont typeface="Arial" panose="020B0604020202020204" pitchFamily="34" charset="0"/>
              <a:buChar char="•"/>
            </a:pPr>
            <a:r>
              <a:rPr lang="en-US" dirty="0"/>
              <a:t>they will be prompted to enter their personal information, which will be verified against the database. </a:t>
            </a:r>
          </a:p>
          <a:p>
            <a:pPr marL="1543050" lvl="3" indent="-171450">
              <a:buFont typeface="Arial" panose="020B0604020202020204" pitchFamily="34" charset="0"/>
              <a:buChar char="•"/>
            </a:pPr>
            <a:r>
              <a:rPr lang="en-US" dirty="0"/>
              <a:t>Once verified and confirmed</a:t>
            </a:r>
          </a:p>
          <a:p>
            <a:pPr marL="1543050" lvl="3" indent="-171450">
              <a:buFont typeface="Arial" panose="020B0604020202020204" pitchFamily="34" charset="0"/>
              <a:buChar char="•"/>
            </a:pPr>
            <a:r>
              <a:rPr lang="en-US" dirty="0"/>
              <a:t>their password is hashed and</a:t>
            </a:r>
          </a:p>
          <a:p>
            <a:pPr marL="1543050" lvl="3" indent="-171450">
              <a:buFont typeface="Arial" panose="020B0604020202020204" pitchFamily="34" charset="0"/>
              <a:buChar char="•"/>
            </a:pPr>
            <a:r>
              <a:rPr lang="en-US" dirty="0"/>
              <a:t>their information is saved in the database. </a:t>
            </a:r>
          </a:p>
          <a:p>
            <a:pPr marL="1085850" lvl="2" indent="-171450">
              <a:buFont typeface="Arial" panose="020B0604020202020204" pitchFamily="34" charset="0"/>
              <a:buChar char="•"/>
            </a:pPr>
            <a:r>
              <a:rPr lang="en-US" dirty="0"/>
              <a:t>Once their information is saved to the database, the now Registered User or Student is assigned a Username. </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Register User, also known as the Student, can</a:t>
            </a:r>
          </a:p>
          <a:p>
            <a:pPr marL="1085850" lvl="2" indent="-171450">
              <a:buFont typeface="Arial" panose="020B0604020202020204" pitchFamily="34" charset="0"/>
              <a:buChar char="•"/>
            </a:pPr>
            <a:r>
              <a:rPr lang="en-US" dirty="0"/>
              <a:t>log in</a:t>
            </a:r>
          </a:p>
          <a:p>
            <a:pPr marL="1085850" lvl="2" indent="-171450">
              <a:buFont typeface="Arial" panose="020B0604020202020204" pitchFamily="34" charset="0"/>
              <a:buChar char="•"/>
            </a:pPr>
            <a:r>
              <a:rPr lang="en-US" dirty="0"/>
              <a:t>Log out</a:t>
            </a:r>
          </a:p>
          <a:p>
            <a:pPr marL="1085850" lvl="2" indent="-171450">
              <a:buFont typeface="Arial" panose="020B0604020202020204" pitchFamily="34" charset="0"/>
              <a:buChar char="•"/>
            </a:pPr>
            <a:r>
              <a:rPr lang="en-US" dirty="0"/>
              <a:t>View the Course Schedule</a:t>
            </a:r>
          </a:p>
          <a:p>
            <a:pPr marL="1085850" lvl="2" indent="-171450">
              <a:buFont typeface="Arial" panose="020B0604020202020204" pitchFamily="34" charset="0"/>
              <a:buChar char="•"/>
            </a:pPr>
            <a:r>
              <a:rPr lang="en-US" dirty="0"/>
              <a:t>Drop a Course</a:t>
            </a:r>
          </a:p>
          <a:p>
            <a:pPr marL="1085850" lvl="2" indent="-171450">
              <a:buFont typeface="Arial" panose="020B0604020202020204" pitchFamily="34" charset="0"/>
              <a:buChar char="•"/>
            </a:pPr>
            <a:r>
              <a:rPr lang="en-US" dirty="0"/>
              <a:t>View or Search Available Courses</a:t>
            </a:r>
          </a:p>
          <a:p>
            <a:pPr marL="1085850" lvl="2" indent="-171450">
              <a:buFont typeface="Arial" panose="020B0604020202020204" pitchFamily="34" charset="0"/>
              <a:buChar char="•"/>
            </a:pPr>
            <a:r>
              <a:rPr lang="en-US" dirty="0"/>
              <a:t>Register a course from the available course list and </a:t>
            </a:r>
          </a:p>
          <a:p>
            <a:pPr marL="1085850" lvl="2" indent="-171450">
              <a:buFont typeface="Arial" panose="020B0604020202020204" pitchFamily="34" charset="0"/>
              <a:buChar char="•"/>
            </a:pPr>
            <a:r>
              <a:rPr lang="en-US" dirty="0"/>
              <a:t>be added to a waitlist if the class is already full. </a:t>
            </a:r>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Admin can do everything a Registered User can do, as well as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0000"/>
                </a:solidFill>
                <a:highlight>
                  <a:srgbClr val="FFFF00"/>
                </a:highlight>
              </a:rPr>
              <a:t>Edit data on the Database</a:t>
            </a:r>
            <a:r>
              <a:rPr lang="en-US" dirty="0">
                <a:solidFill>
                  <a:srgbClr val="FF0000"/>
                </a:solidFill>
              </a:rPr>
              <a:t> by using the Website</a:t>
            </a:r>
          </a:p>
          <a:p>
            <a:pPr marL="1085850" lvl="2" indent="-171450">
              <a:buFont typeface="Arial" panose="020B0604020202020204" pitchFamily="34" charset="0"/>
              <a:buChar char="•"/>
            </a:pPr>
            <a:r>
              <a:rPr lang="en-US" dirty="0"/>
              <a:t>deleting data and</a:t>
            </a:r>
          </a:p>
          <a:p>
            <a:pPr marL="1085850" lvl="2" indent="-171450">
              <a:buFont typeface="Arial" panose="020B0604020202020204" pitchFamily="34" charset="0"/>
              <a:buChar char="•"/>
            </a:pPr>
            <a:r>
              <a:rPr lang="en-US" dirty="0"/>
              <a:t>deleting registered users from the database.</a:t>
            </a:r>
          </a:p>
          <a:p>
            <a:pPr marL="628650" lvl="1" indent="-171450">
              <a:buFont typeface="Arial" panose="020B0604020202020204" pitchFamily="34" charset="0"/>
              <a:buChar char="•"/>
            </a:pPr>
            <a:endParaRPr lang="en-US" dirty="0"/>
          </a:p>
          <a:p>
            <a:endParaRPr lang="en-US" dirty="0"/>
          </a:p>
          <a:p>
            <a:pPr marL="171450" indent="-171450">
              <a:buFont typeface="Arial" panose="020B0604020202020204" pitchFamily="34" charset="0"/>
              <a:buChar char="•"/>
            </a:pPr>
            <a:r>
              <a:rPr lang="en-US" dirty="0"/>
              <a:t>The Second Diagram on the right is my UML Activity Diagram showing the Course Registration System. This shows how a Registered User or Student can register for a course.</a:t>
            </a:r>
          </a:p>
          <a:p>
            <a:pPr marL="628650" lvl="1" indent="-171450">
              <a:buFont typeface="Arial" panose="020B0604020202020204" pitchFamily="34" charset="0"/>
              <a:buChar char="•"/>
            </a:pPr>
            <a:r>
              <a:rPr lang="en-US" dirty="0"/>
              <a:t> It starts with a </a:t>
            </a:r>
          </a:p>
          <a:p>
            <a:pPr marL="1085850" lvl="2" indent="-171450">
              <a:buFont typeface="Arial" panose="020B0604020202020204" pitchFamily="34" charset="0"/>
              <a:buChar char="•"/>
            </a:pPr>
            <a:r>
              <a:rPr lang="en-US" dirty="0"/>
              <a:t>Registered Students select which course they want to enroll in and then select register. </a:t>
            </a:r>
          </a:p>
          <a:p>
            <a:pPr marL="1085850" lvl="2" indent="-171450">
              <a:buFont typeface="Arial" panose="020B0604020202020204" pitchFamily="34" charset="0"/>
              <a:buChar char="•"/>
            </a:pPr>
            <a:r>
              <a:rPr lang="en-US" dirty="0"/>
              <a:t>It will search the database tables for course availability within the course database and check the applicant's qualifications. </a:t>
            </a:r>
          </a:p>
          <a:p>
            <a:pPr marL="1085850" lvl="2" indent="-171450">
              <a:buFont typeface="Arial" panose="020B0604020202020204" pitchFamily="34" charset="0"/>
              <a:buChar char="•"/>
            </a:pPr>
            <a:r>
              <a:rPr lang="en-US" dirty="0"/>
              <a:t>Once done, it will Accept or Deny allowing the student into that class. </a:t>
            </a:r>
          </a:p>
          <a:p>
            <a:pPr marL="1085850" lvl="2" indent="-171450">
              <a:buFont typeface="Arial" panose="020B0604020202020204" pitchFamily="34" charset="0"/>
              <a:buChar char="•"/>
            </a:pPr>
            <a:r>
              <a:rPr lang="en-US" dirty="0"/>
              <a:t>If accepted, the student will receive one of two popups</a:t>
            </a:r>
          </a:p>
          <a:p>
            <a:pPr marL="1085850" lvl="2" indent="-171450">
              <a:buFont typeface="Arial" panose="020B0604020202020204" pitchFamily="34" charset="0"/>
              <a:buChar char="•"/>
            </a:pPr>
            <a:r>
              <a:rPr lang="en-US" dirty="0"/>
              <a:t>If the student is enrolled, a pop-up will inform them that they are enrolled. </a:t>
            </a:r>
          </a:p>
          <a:p>
            <a:pPr marL="1085850" lvl="2" indent="-171450">
              <a:buFont typeface="Arial" panose="020B0604020202020204" pitchFamily="34" charset="0"/>
              <a:buChar char="•"/>
            </a:pPr>
            <a:r>
              <a:rPr lang="en-US" dirty="0"/>
              <a:t>If the Class is full, a pop-up will inform them that the class is full and redirect them to the waitlist registration to register the waitlist for that class.</a:t>
            </a:r>
          </a:p>
          <a:p>
            <a:pPr marL="1085850" lvl="2"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Next two Slides will talk about My SQL database Tables.</a:t>
            </a:r>
          </a:p>
          <a:p>
            <a:pPr marL="1085850" lvl="2"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3</a:t>
            </a:fld>
            <a:endParaRPr lang="en-US"/>
          </a:p>
        </p:txBody>
      </p:sp>
    </p:spTree>
    <p:extLst>
      <p:ext uri="{BB962C8B-B14F-4D97-AF65-F5344CB8AC3E}">
        <p14:creationId xmlns:p14="http://schemas.microsoft.com/office/powerpoint/2010/main" val="248322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just 3 of the many tables I used for My MYSQL Database.</a:t>
            </a:r>
          </a:p>
          <a:p>
            <a:pPr marL="171450" indent="-171450">
              <a:buFont typeface="Arial" panose="020B0604020202020204" pitchFamily="34" charset="0"/>
              <a:buChar char="•"/>
            </a:pPr>
            <a:r>
              <a:rPr lang="en-US" dirty="0"/>
              <a:t>The ones I included are the</a:t>
            </a:r>
          </a:p>
          <a:p>
            <a:pPr marL="628650" lvl="1" indent="-171450">
              <a:buFont typeface="Arial" panose="020B0604020202020204" pitchFamily="34" charset="0"/>
              <a:buChar char="•"/>
            </a:pPr>
            <a:r>
              <a:rPr lang="en-US" dirty="0"/>
              <a:t>Registered Admin table which is used </a:t>
            </a:r>
          </a:p>
          <a:p>
            <a:pPr marL="1085850" lvl="2" indent="-171450">
              <a:buFont typeface="Arial" panose="020B0604020202020204" pitchFamily="34" charset="0"/>
              <a:buChar char="•"/>
            </a:pPr>
            <a:r>
              <a:rPr lang="en-US" dirty="0"/>
              <a:t>when a new admin needs to register as an admin</a:t>
            </a:r>
          </a:p>
          <a:p>
            <a:pPr marL="628650" lvl="1" indent="-171450">
              <a:buFont typeface="Arial" panose="020B0604020202020204" pitchFamily="34" charset="0"/>
              <a:buChar char="•"/>
            </a:pPr>
            <a:r>
              <a:rPr lang="en-US" dirty="0"/>
              <a:t>Classes offered at this university drop-down </a:t>
            </a:r>
          </a:p>
          <a:p>
            <a:pPr marL="1085850" lvl="2" indent="-171450">
              <a:buFont typeface="Arial" panose="020B0604020202020204" pitchFamily="34" charset="0"/>
              <a:buChar char="•"/>
            </a:pPr>
            <a:r>
              <a:rPr lang="en-US" dirty="0"/>
              <a:t>which is located on the homepage for non-registered users to be able to see what classes are offered by this university</a:t>
            </a:r>
          </a:p>
          <a:p>
            <a:pPr marL="628650" lvl="1" indent="-171450">
              <a:buFont typeface="Arial" panose="020B0604020202020204" pitchFamily="34" charset="0"/>
              <a:buChar char="•"/>
            </a:pPr>
            <a:r>
              <a:rPr lang="en-US" dirty="0"/>
              <a:t>Pen Testing Student Registered Table</a:t>
            </a:r>
          </a:p>
          <a:p>
            <a:pPr marL="1085850" lvl="2" indent="-171450">
              <a:buFont typeface="Arial" panose="020B0604020202020204" pitchFamily="34" charset="0"/>
              <a:buChar char="•"/>
            </a:pPr>
            <a:r>
              <a:rPr lang="en-US" dirty="0"/>
              <a:t>Which is one of classes offered by this university and this table just shows the students that are enrolled currently into this class</a:t>
            </a:r>
          </a:p>
          <a:p>
            <a:pPr marL="1085850" lvl="2" indent="-171450">
              <a:buFont typeface="Arial" panose="020B0604020202020204" pitchFamily="34" charset="0"/>
              <a:buChar char="•"/>
            </a:pPr>
            <a:endParaRPr lang="en-US" dirty="0"/>
          </a:p>
          <a:p>
            <a:pPr marL="914400" lvl="2" indent="0">
              <a:buFont typeface="Arial" panose="020B0604020202020204" pitchFamily="34" charset="0"/>
              <a:buNone/>
            </a:pPr>
            <a:endParaRPr lang="en-US" dirty="0"/>
          </a:p>
          <a:p>
            <a:pPr marL="1085850" lvl="2"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 Next is 3 more tables within my MYSQL database.</a:t>
            </a:r>
          </a:p>
        </p:txBody>
      </p:sp>
      <p:sp>
        <p:nvSpPr>
          <p:cNvPr id="4" name="Slide Number Placeholder 3"/>
          <p:cNvSpPr>
            <a:spLocks noGrp="1"/>
          </p:cNvSpPr>
          <p:nvPr>
            <p:ph type="sldNum" sz="quarter" idx="5"/>
          </p:nvPr>
        </p:nvSpPr>
        <p:spPr/>
        <p:txBody>
          <a:bodyPr/>
          <a:lstStyle/>
          <a:p>
            <a:fld id="{49D53272-4337-413C-AEEE-698E37E27396}" type="slidenum">
              <a:rPr lang="en-US" smtClean="0"/>
              <a:t>4</a:t>
            </a:fld>
            <a:endParaRPr lang="en-US"/>
          </a:p>
        </p:txBody>
      </p:sp>
    </p:spTree>
    <p:extLst>
      <p:ext uri="{BB962C8B-B14F-4D97-AF65-F5344CB8AC3E}">
        <p14:creationId xmlns:p14="http://schemas.microsoft.com/office/powerpoint/2010/main" val="138445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3 more tables I used for My MYSQL Database.</a:t>
            </a:r>
          </a:p>
          <a:p>
            <a:pPr marL="171450" indent="-171450">
              <a:buFont typeface="Arial" panose="020B0604020202020204" pitchFamily="34" charset="0"/>
              <a:buChar char="•"/>
            </a:pPr>
            <a:r>
              <a:rPr lang="en-US" dirty="0"/>
              <a:t>The ones I included are the</a:t>
            </a:r>
          </a:p>
          <a:p>
            <a:pPr marL="628650" lvl="1" indent="-171450">
              <a:buFont typeface="Arial" panose="020B0604020202020204" pitchFamily="34" charset="0"/>
              <a:buChar char="•"/>
            </a:pPr>
            <a:r>
              <a:rPr lang="en-US" dirty="0"/>
              <a:t>Student Registered table, which is used </a:t>
            </a:r>
          </a:p>
          <a:p>
            <a:pPr marL="1085850" lvl="2" indent="-171450">
              <a:buFont typeface="Arial" panose="020B0604020202020204" pitchFamily="34" charset="0"/>
              <a:buChar char="•"/>
            </a:pPr>
            <a:r>
              <a:rPr lang="en-US" dirty="0"/>
              <a:t>To show all of the students enrolled on the university website</a:t>
            </a:r>
          </a:p>
          <a:p>
            <a:pPr marL="628650" lvl="1" indent="-171450">
              <a:buFont typeface="Arial" panose="020B0604020202020204" pitchFamily="34" charset="0"/>
              <a:buChar char="•"/>
            </a:pPr>
            <a:r>
              <a:rPr lang="en-US" dirty="0"/>
              <a:t>Student Enrolled Database with all tables </a:t>
            </a:r>
          </a:p>
          <a:p>
            <a:pPr marL="1085850" lvl="2" indent="-171450">
              <a:buFont typeface="Arial" panose="020B0604020202020204" pitchFamily="34" charset="0"/>
              <a:buChar char="•"/>
            </a:pPr>
            <a:r>
              <a:rPr lang="en-US" dirty="0"/>
              <a:t>which is all of the tables within the database</a:t>
            </a:r>
          </a:p>
          <a:p>
            <a:pPr marL="628650" lvl="1" indent="-171450">
              <a:buFont typeface="Arial" panose="020B0604020202020204" pitchFamily="34" charset="0"/>
              <a:buChar char="•"/>
            </a:pPr>
            <a:r>
              <a:rPr lang="en-US" dirty="0"/>
              <a:t>Student Registered to a waitlist Table</a:t>
            </a:r>
          </a:p>
          <a:p>
            <a:pPr marL="1085850" lvl="2" indent="-171450">
              <a:buFont typeface="Arial" panose="020B0604020202020204" pitchFamily="34" charset="0"/>
              <a:buChar char="•"/>
            </a:pPr>
            <a:r>
              <a:rPr lang="en-US" dirty="0"/>
              <a:t> This is a table that if a class is full and the student registers to be added to the waitlist for that class, this is the table it is stored in.</a:t>
            </a:r>
          </a:p>
          <a:p>
            <a:pPr marL="914400" lvl="2" indent="0">
              <a:buFont typeface="Arial" panose="020B0604020202020204" pitchFamily="34" charset="0"/>
              <a:buNone/>
            </a:pPr>
            <a:endParaRPr lang="en-US" dirty="0"/>
          </a:p>
          <a:p>
            <a:pPr marL="1085850" lvl="2"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 Next is six slides going into talking about different pages on the website and the PHP code used for each of these particular pages.</a:t>
            </a:r>
          </a:p>
        </p:txBody>
      </p:sp>
      <p:sp>
        <p:nvSpPr>
          <p:cNvPr id="4" name="Slide Number Placeholder 3"/>
          <p:cNvSpPr>
            <a:spLocks noGrp="1"/>
          </p:cNvSpPr>
          <p:nvPr>
            <p:ph type="sldNum" sz="quarter" idx="5"/>
          </p:nvPr>
        </p:nvSpPr>
        <p:spPr/>
        <p:txBody>
          <a:bodyPr/>
          <a:lstStyle/>
          <a:p>
            <a:fld id="{49D53272-4337-413C-AEEE-698E37E27396}" type="slidenum">
              <a:rPr lang="en-US" smtClean="0"/>
              <a:t>5</a:t>
            </a:fld>
            <a:endParaRPr lang="en-US"/>
          </a:p>
        </p:txBody>
      </p:sp>
    </p:spTree>
    <p:extLst>
      <p:ext uri="{BB962C8B-B14F-4D97-AF65-F5344CB8AC3E}">
        <p14:creationId xmlns:p14="http://schemas.microsoft.com/office/powerpoint/2010/main" val="354364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just 3 pages from the many on my website.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 the left is my Landing page or home page.</a:t>
            </a:r>
          </a:p>
          <a:p>
            <a:pPr marL="171450" indent="-171450">
              <a:buFont typeface="Arial" panose="020B0604020202020204" pitchFamily="34" charset="0"/>
              <a:buChar char="•"/>
            </a:pPr>
            <a:r>
              <a:rPr lang="en-US" dirty="0"/>
              <a:t>From this page, you can select several spots that fit your needs.</a:t>
            </a:r>
          </a:p>
          <a:p>
            <a:pPr marL="171450" indent="-171450">
              <a:buFont typeface="Arial" panose="020B0604020202020204" pitchFamily="34" charset="0"/>
              <a:buChar char="•"/>
            </a:pPr>
            <a:r>
              <a:rPr lang="en-US" dirty="0"/>
              <a:t>You can select the Home button to be redirected back to the landing page anytime by selecting Home on the Nav Bar.</a:t>
            </a:r>
          </a:p>
          <a:p>
            <a:endParaRPr lang="en-US" dirty="0"/>
          </a:p>
          <a:p>
            <a:pPr marL="171450" indent="-171450">
              <a:buFont typeface="Arial" panose="020B0604020202020204" pitchFamily="34" charset="0"/>
              <a:buChar char="•"/>
            </a:pPr>
            <a:r>
              <a:rPr lang="en-US" dirty="0"/>
              <a:t>On The Nav Bar, we have the </a:t>
            </a:r>
          </a:p>
          <a:p>
            <a:pPr marL="628650" lvl="1" indent="-171450">
              <a:buFont typeface="Arial" panose="020B0604020202020204" pitchFamily="34" charset="0"/>
              <a:buChar char="•"/>
            </a:pPr>
            <a:r>
              <a:rPr lang="en-US" dirty="0"/>
              <a:t>Student Login, where an already Registered Student can go to log in to their University Portal</a:t>
            </a:r>
          </a:p>
          <a:p>
            <a:pPr marL="628650" lvl="1" indent="-171450">
              <a:buFont typeface="Arial" panose="020B0604020202020204" pitchFamily="34" charset="0"/>
              <a:buChar char="•"/>
            </a:pPr>
            <a:r>
              <a:rPr lang="en-US" dirty="0"/>
              <a:t>Student Registration is where non-registered users can create an account to become registered students.</a:t>
            </a:r>
          </a:p>
          <a:p>
            <a:pPr marL="628650" lvl="1" indent="-171450">
              <a:buFont typeface="Arial" panose="020B0604020202020204" pitchFamily="34" charset="0"/>
              <a:buChar char="•"/>
            </a:pPr>
            <a:r>
              <a:rPr lang="en-US" dirty="0"/>
              <a:t>Admin Login is where an admin would go to create a new admin profile or log in</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 little lower, there is a drop-down that currently says Computer Science, with a list of courses offered by this university.</a:t>
            </a:r>
          </a:p>
          <a:p>
            <a:pPr marL="171450" lvl="0" indent="-171450">
              <a:buFont typeface="Arial" panose="020B0604020202020204" pitchFamily="34" charset="0"/>
              <a:buChar char="•"/>
            </a:pPr>
            <a:r>
              <a:rPr lang="en-US" dirty="0"/>
              <a:t>To interact with any courses, you must be logged into a registered account, so it is important to be logged into your student portal or to register on the student registration if you do not have an account already.</a:t>
            </a:r>
          </a:p>
          <a:p>
            <a:pPr marL="171450" lvl="0" indent="-171450">
              <a:buFont typeface="Arial" panose="020B0604020202020204" pitchFamily="34" charset="0"/>
              <a:buChar char="•"/>
            </a:pPr>
            <a:r>
              <a:rPr lang="en-US" dirty="0"/>
              <a:t>Below the picture of the Landing page is the PHP code used for these far-right functions to work correctly and take you to the correct pages on the website.</a:t>
            </a:r>
          </a:p>
          <a:p>
            <a:pPr marL="457200" lvl="1" indent="0">
              <a:buFont typeface="Arial" panose="020B0604020202020204" pitchFamily="34" charset="0"/>
              <a:buNone/>
            </a:pPr>
            <a:endParaRPr lang="en-US" dirty="0"/>
          </a:p>
          <a:p>
            <a:pPr marL="171450" lvl="0" indent="-171450">
              <a:buFont typeface="Arial" panose="020B0604020202020204" pitchFamily="34" charset="0"/>
              <a:buChar char="•"/>
            </a:pPr>
            <a:r>
              <a:rPr lang="en-US" dirty="0"/>
              <a:t>In the Middle is my Enrollment Page.</a:t>
            </a:r>
          </a:p>
          <a:p>
            <a:pPr marL="628650" lvl="1" indent="-171450">
              <a:buFont typeface="Arial" panose="020B0604020202020204" pitchFamily="34" charset="0"/>
              <a:buChar char="•"/>
            </a:pPr>
            <a:r>
              <a:rPr lang="en-US" dirty="0"/>
              <a:t>This is what I consider User registration for enrolling Students. This is used when a non-student needs to register to become a student at the University. They must enter some desired information, like </a:t>
            </a:r>
          </a:p>
          <a:p>
            <a:pPr marL="1085850" lvl="2" indent="-171450">
              <a:buFont typeface="Arial" panose="020B0604020202020204" pitchFamily="34" charset="0"/>
              <a:buChar char="•"/>
            </a:pPr>
            <a:r>
              <a:rPr lang="en-US" dirty="0"/>
              <a:t>a username and password. </a:t>
            </a:r>
          </a:p>
          <a:p>
            <a:pPr marL="628650" lvl="1" indent="-171450">
              <a:buFont typeface="Arial" panose="020B0604020202020204" pitchFamily="34" charset="0"/>
              <a:buChar char="•"/>
            </a:pPr>
            <a:r>
              <a:rPr lang="en-US" dirty="0"/>
              <a:t>As well as their personal information, such as </a:t>
            </a:r>
          </a:p>
          <a:p>
            <a:pPr marL="1085850" lvl="2" indent="-171450">
              <a:buFont typeface="Arial" panose="020B0604020202020204" pitchFamily="34" charset="0"/>
              <a:buChar char="•"/>
            </a:pPr>
            <a:r>
              <a:rPr lang="en-US" dirty="0"/>
              <a:t>their first name, last name</a:t>
            </a:r>
          </a:p>
          <a:p>
            <a:pPr marL="1085850" lvl="2" indent="-171450">
              <a:buFont typeface="Arial" panose="020B0604020202020204" pitchFamily="34" charset="0"/>
              <a:buChar char="•"/>
            </a:pPr>
            <a:r>
              <a:rPr lang="en-US" dirty="0"/>
              <a:t>email address, social security number</a:t>
            </a:r>
          </a:p>
          <a:p>
            <a:pPr marL="1085850" lvl="2" indent="-171450">
              <a:buFont typeface="Arial" panose="020B0604020202020204" pitchFamily="34" charset="0"/>
              <a:buChar char="•"/>
            </a:pPr>
            <a:r>
              <a:rPr lang="en-US" dirty="0"/>
              <a:t>mailing address and phone number. </a:t>
            </a:r>
          </a:p>
          <a:p>
            <a:pPr marL="628650" lvl="1" indent="-171450">
              <a:buFont typeface="Arial" panose="020B0604020202020204" pitchFamily="34" charset="0"/>
              <a:buChar char="•"/>
            </a:pPr>
            <a:r>
              <a:rPr lang="en-US" dirty="0"/>
              <a:t>It will then check the database to ensure the username and password can be used, and their personal information is not stored on an already registered user's account. </a:t>
            </a:r>
          </a:p>
          <a:p>
            <a:pPr marL="628650" lvl="1" indent="-171450">
              <a:buFont typeface="Arial" panose="020B0604020202020204" pitchFamily="34" charset="0"/>
              <a:buChar char="•"/>
            </a:pPr>
            <a:r>
              <a:rPr lang="en-US" dirty="0"/>
              <a:t>Once validated and confirmed, they will receive a pop-up informing them they are a Registered Student. </a:t>
            </a:r>
          </a:p>
          <a:p>
            <a:pPr marL="628650" lvl="1" indent="-171450">
              <a:buFont typeface="Arial" panose="020B0604020202020204" pitchFamily="34" charset="0"/>
              <a:buChar char="•"/>
            </a:pPr>
            <a:r>
              <a:rPr lang="en-US" dirty="0"/>
              <a:t>The first PHP code under this picture is used to allow the student to see this webpage and enter their information</a:t>
            </a:r>
          </a:p>
          <a:p>
            <a:pPr marL="628650" lvl="1" indent="-171450">
              <a:buFont typeface="Arial" panose="020B0604020202020204" pitchFamily="34" charset="0"/>
              <a:buChar char="•"/>
            </a:pPr>
            <a:r>
              <a:rPr lang="en-US" dirty="0"/>
              <a:t>While the Second PHP code under this picture Validates the information received from the user, enters it into the tables, and gives them a confirmation pop-up on whether it is successful.</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 My login page is in the far-right picture.</a:t>
            </a:r>
          </a:p>
          <a:p>
            <a:pPr marL="628650" lvl="1" indent="-171450">
              <a:buFont typeface="Arial" panose="020B0604020202020204" pitchFamily="34" charset="0"/>
              <a:buChar char="•"/>
            </a:pPr>
            <a:r>
              <a:rPr lang="en-US" dirty="0"/>
              <a:t>The top one shows the login page for the student, where the student will log in to gain access to their student portal.</a:t>
            </a:r>
          </a:p>
          <a:p>
            <a:pPr marL="1085850" lvl="2" indent="-171450">
              <a:buFont typeface="Arial" panose="020B0604020202020204" pitchFamily="34" charset="0"/>
              <a:buChar char="•"/>
            </a:pPr>
            <a:r>
              <a:rPr lang="en-US" dirty="0"/>
              <a:t>Users will log in using their Username and the password they entered upon registration</a:t>
            </a:r>
          </a:p>
          <a:p>
            <a:pPr marL="628650" lvl="1" indent="-171450">
              <a:buFont typeface="Arial" panose="020B0604020202020204" pitchFamily="34" charset="0"/>
              <a:buChar char="•"/>
            </a:pPr>
            <a:r>
              <a:rPr lang="en-US" dirty="0"/>
              <a:t>Under this picture are the two codes used. </a:t>
            </a:r>
          </a:p>
          <a:p>
            <a:pPr marL="1085850" lvl="2" indent="-171450">
              <a:buFont typeface="Arial" panose="020B0604020202020204" pitchFamily="34" charset="0"/>
              <a:buChar char="•"/>
            </a:pPr>
            <a:r>
              <a:rPr lang="en-US" dirty="0"/>
              <a:t>The 1</a:t>
            </a:r>
            <a:r>
              <a:rPr lang="en-US" baseline="30000" dirty="0"/>
              <a:t>st</a:t>
            </a:r>
            <a:r>
              <a:rPr lang="en-US" dirty="0"/>
              <a:t> code allows students to see this webpage and enter their username and password.</a:t>
            </a:r>
          </a:p>
          <a:p>
            <a:pPr marL="1085850" lvl="2" indent="-171450">
              <a:buFont typeface="Arial" panose="020B0604020202020204" pitchFamily="34" charset="0"/>
              <a:buChar char="•"/>
            </a:pPr>
            <a:r>
              <a:rPr lang="en-US" dirty="0"/>
              <a:t>While the 2</a:t>
            </a:r>
            <a:r>
              <a:rPr lang="en-US" baseline="30000" dirty="0"/>
              <a:t>nd</a:t>
            </a:r>
            <a:r>
              <a:rPr lang="en-US" dirty="0"/>
              <a:t> code is used to validate their inputted information with the database to ensure the username and password match an account before being logged in.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 Next is three more pages, including the Student Home Page, Course Registration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6</a:t>
            </a:fld>
            <a:endParaRPr lang="en-US"/>
          </a:p>
        </p:txBody>
      </p:sp>
    </p:spTree>
    <p:extLst>
      <p:ext uri="{BB962C8B-B14F-4D97-AF65-F5344CB8AC3E}">
        <p14:creationId xmlns:p14="http://schemas.microsoft.com/office/powerpoint/2010/main" val="1856714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Picture in the Left on the top row shows the Student Home Page. It has a navigation bar that will allow the student to navigate to different areas if desired. It also welcomes the student; for this picture, it welcomes Emily1234. </a:t>
            </a:r>
          </a:p>
          <a:p>
            <a:pPr marL="628650" lvl="1" indent="-171450">
              <a:buFont typeface="Arial" panose="020B0604020202020204" pitchFamily="34" charset="0"/>
              <a:buChar char="•"/>
            </a:pPr>
            <a:r>
              <a:rPr lang="en-US" dirty="0"/>
              <a:t>You will use this page a lot to navigate through different aspects of the portal.</a:t>
            </a:r>
          </a:p>
          <a:p>
            <a:pPr marL="1085850" lvl="2" indent="-171450">
              <a:buFont typeface="Arial" panose="020B0604020202020204" pitchFamily="34" charset="0"/>
              <a:buChar char="•"/>
            </a:pPr>
            <a:r>
              <a:rPr lang="en-US" dirty="0"/>
              <a:t> You can Logout</a:t>
            </a:r>
          </a:p>
          <a:p>
            <a:pPr marL="1085850" lvl="2" indent="-171450">
              <a:buFont typeface="Arial" panose="020B0604020202020204" pitchFamily="34" charset="0"/>
              <a:buChar char="•"/>
            </a:pPr>
            <a:r>
              <a:rPr lang="en-US" dirty="0"/>
              <a:t>Add to a waitlist</a:t>
            </a:r>
          </a:p>
          <a:p>
            <a:pPr marL="1085850" lvl="2" indent="-171450">
              <a:buFont typeface="Arial" panose="020B0604020202020204" pitchFamily="34" charset="0"/>
              <a:buChar char="•"/>
            </a:pPr>
            <a:r>
              <a:rPr lang="en-US" dirty="0"/>
              <a:t>Register for a class</a:t>
            </a:r>
          </a:p>
          <a:p>
            <a:pPr marL="1085850" lvl="2" indent="-171450">
              <a:buFont typeface="Arial" panose="020B0604020202020204" pitchFamily="34" charset="0"/>
              <a:buChar char="•"/>
            </a:pPr>
            <a:r>
              <a:rPr lang="en-US" dirty="0"/>
              <a:t>view registered classes</a:t>
            </a:r>
          </a:p>
          <a:p>
            <a:pPr marL="1085850" lvl="2" indent="-171450">
              <a:buFont typeface="Arial" panose="020B0604020202020204" pitchFamily="34" charset="0"/>
              <a:buChar char="•"/>
            </a:pPr>
            <a:r>
              <a:rPr lang="en-US" dirty="0"/>
              <a:t>or drop a class. </a:t>
            </a:r>
          </a:p>
          <a:p>
            <a:pPr marL="628650" lvl="1" indent="-171450">
              <a:buFont typeface="Arial" panose="020B0604020202020204" pitchFamily="34" charset="0"/>
              <a:buChar char="•"/>
            </a:pPr>
            <a:r>
              <a:rPr lang="en-US" dirty="0"/>
              <a:t>Right under this picture, you will see the code I used to ensure that this page fully functions and allows the student to access all the tables and the desired information needed for this project.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Course Registration Page has two parts First is having to select which class you want to register for</a:t>
            </a:r>
          </a:p>
          <a:p>
            <a:pPr marL="1085850" lvl="2" indent="-171450">
              <a:buFont typeface="Arial" panose="020B0604020202020204" pitchFamily="34" charset="0"/>
              <a:buChar char="•"/>
            </a:pPr>
            <a:r>
              <a:rPr lang="en-US" dirty="0"/>
              <a:t>This being said, this middle picture shows the courses this student can register for. </a:t>
            </a:r>
          </a:p>
          <a:p>
            <a:pPr marL="1085850" lvl="2" indent="-171450">
              <a:buFont typeface="Arial" panose="020B0604020202020204" pitchFamily="34" charset="0"/>
              <a:buChar char="•"/>
            </a:pPr>
            <a:r>
              <a:rPr lang="en-US" dirty="0"/>
              <a:t>There are 5 Spring Semester, 3 Summer Semester, and 4 Fall Semester Classes offered.</a:t>
            </a:r>
          </a:p>
          <a:p>
            <a:pPr marL="1085850" lvl="2" indent="-171450">
              <a:buFont typeface="Arial" panose="020B0604020202020204" pitchFamily="34" charset="0"/>
              <a:buChar char="•"/>
            </a:pPr>
            <a:r>
              <a:rPr lang="en-US" dirty="0"/>
              <a:t> For the student to enroll in one of these courses, they just have to click on the class, and then it takes them the registration form for that particular class.</a:t>
            </a:r>
          </a:p>
          <a:p>
            <a:pPr marL="628650" lvl="1" indent="-171450">
              <a:buFont typeface="Arial" panose="020B0604020202020204" pitchFamily="34" charset="0"/>
              <a:buChar char="•"/>
            </a:pPr>
            <a:r>
              <a:rPr lang="en-US" dirty="0"/>
              <a:t>The code used for this page to direct the student to the correct registration page is listed under this picture.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last picture on the top row shows the Registration Page for the Pen testing Class, one of the courses offered. </a:t>
            </a:r>
          </a:p>
          <a:p>
            <a:pPr marL="1085850" lvl="2" indent="-171450">
              <a:buFont typeface="Arial" panose="020B0604020202020204" pitchFamily="34" charset="0"/>
              <a:buChar char="•"/>
            </a:pPr>
            <a:r>
              <a:rPr lang="en-US" dirty="0"/>
              <a:t>The student will enter their information in these boxes before clicking the green Register for Course Button. </a:t>
            </a:r>
          </a:p>
          <a:p>
            <a:pPr marL="1085850" lvl="2" indent="-171450">
              <a:buFont typeface="Arial" panose="020B0604020202020204" pitchFamily="34" charset="0"/>
              <a:buChar char="•"/>
            </a:pPr>
            <a:r>
              <a:rPr lang="en-US" dirty="0"/>
              <a:t>Below this picture are two screenshots of the PHP code. </a:t>
            </a:r>
          </a:p>
          <a:p>
            <a:pPr marL="628650" lvl="1" indent="-171450">
              <a:buFont typeface="Arial" panose="020B0604020202020204" pitchFamily="34" charset="0"/>
              <a:buChar char="•"/>
            </a:pPr>
            <a:r>
              <a:rPr lang="en-US" dirty="0"/>
              <a:t>The first one shows the PHP code for the Spring Pen Testing Class Registration. </a:t>
            </a:r>
          </a:p>
          <a:p>
            <a:pPr marL="628650" lvl="1" indent="-171450">
              <a:buFont typeface="Arial" panose="020B0604020202020204" pitchFamily="34" charset="0"/>
              <a:buChar char="•"/>
            </a:pPr>
            <a:r>
              <a:rPr lang="en-US" dirty="0"/>
              <a:t>However, the Second PHP code ensures there is enough room in the class for the student. If there is room, the student is registered for the class; however, if the class is full, the student is notified and redirected to the waitlist registration page.</a:t>
            </a:r>
          </a:p>
          <a:p>
            <a:endParaRPr lang="en-US" dirty="0"/>
          </a:p>
          <a:p>
            <a:pPr marL="171450" lvl="0" indent="-171450">
              <a:buFont typeface="Arial" panose="020B0604020202020204" pitchFamily="34" charset="0"/>
              <a:buChar char="•"/>
            </a:pPr>
            <a:r>
              <a:rPr lang="en-US" dirty="0"/>
              <a:t> My login page is in the far-right picture.</a:t>
            </a:r>
          </a:p>
          <a:p>
            <a:pPr marL="628650" lvl="1" indent="-171450">
              <a:buFont typeface="Arial" panose="020B0604020202020204" pitchFamily="34" charset="0"/>
              <a:buChar char="•"/>
            </a:pPr>
            <a:r>
              <a:rPr lang="en-US" dirty="0"/>
              <a:t>The top one shows the login page for the student, where the student will log in to gain access to their student portal.</a:t>
            </a:r>
          </a:p>
          <a:p>
            <a:pPr marL="1085850" lvl="2" indent="-171450">
              <a:buFont typeface="Arial" panose="020B0604020202020204" pitchFamily="34" charset="0"/>
              <a:buChar char="•"/>
            </a:pPr>
            <a:r>
              <a:rPr lang="en-US" dirty="0"/>
              <a:t>Users will log in using their Username and the password they entered upon registration</a:t>
            </a:r>
          </a:p>
          <a:p>
            <a:pPr marL="628650" lvl="1" indent="-171450">
              <a:buFont typeface="Arial" panose="020B0604020202020204" pitchFamily="34" charset="0"/>
              <a:buChar char="•"/>
            </a:pPr>
            <a:r>
              <a:rPr lang="en-US" dirty="0"/>
              <a:t>Under this picture are the two codes used. </a:t>
            </a:r>
          </a:p>
          <a:p>
            <a:pPr marL="1085850" lvl="2" indent="-171450">
              <a:buFont typeface="Arial" panose="020B0604020202020204" pitchFamily="34" charset="0"/>
              <a:buChar char="•"/>
            </a:pPr>
            <a:r>
              <a:rPr lang="en-US" dirty="0"/>
              <a:t>The 1</a:t>
            </a:r>
            <a:r>
              <a:rPr lang="en-US" baseline="30000" dirty="0"/>
              <a:t>st</a:t>
            </a:r>
            <a:r>
              <a:rPr lang="en-US" dirty="0"/>
              <a:t> code allows students to see this webpage and enter their username and password.</a:t>
            </a:r>
          </a:p>
          <a:p>
            <a:pPr marL="1085850" lvl="2" indent="-171450">
              <a:buFont typeface="Arial" panose="020B0604020202020204" pitchFamily="34" charset="0"/>
              <a:buChar char="•"/>
            </a:pPr>
            <a:r>
              <a:rPr lang="en-US" dirty="0"/>
              <a:t>While the 2</a:t>
            </a:r>
            <a:r>
              <a:rPr lang="en-US" baseline="30000" dirty="0"/>
              <a:t>nd</a:t>
            </a:r>
            <a:r>
              <a:rPr lang="en-US" dirty="0"/>
              <a:t> code is used to validate their inputted information with the database to ensure the username and password match an account before being logged in.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r>
              <a:rPr lang="en-US" dirty="0"/>
              <a:t>Up Next is two more pages, including the Registration for Waitlist and View Registered Courses</a:t>
            </a:r>
          </a:p>
          <a:p>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7</a:t>
            </a:fld>
            <a:endParaRPr lang="en-US"/>
          </a:p>
        </p:txBody>
      </p:sp>
    </p:spTree>
    <p:extLst>
      <p:ext uri="{BB962C8B-B14F-4D97-AF65-F5344CB8AC3E}">
        <p14:creationId xmlns:p14="http://schemas.microsoft.com/office/powerpoint/2010/main" val="1260770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page Talks about the registration and the PHP code needed to ensure it runs correctly and effectively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 the Top Left Is a Screenshot of the Student Waitlist Registration.</a:t>
            </a:r>
          </a:p>
          <a:p>
            <a:pPr marL="171450" indent="-171450">
              <a:buFont typeface="Arial" panose="020B0604020202020204" pitchFamily="34" charset="0"/>
              <a:buChar char="•"/>
            </a:pPr>
            <a:r>
              <a:rPr lang="en-US" dirty="0"/>
              <a:t>This is where the student receives a pop-up saying the class they are registering for is full; it will redirect them to this page so they can enter their information here before selecting add to the waitlist. </a:t>
            </a:r>
          </a:p>
          <a:p>
            <a:pPr marL="628650" lvl="1" indent="-171450">
              <a:buFont typeface="Arial" panose="020B0604020202020204" pitchFamily="34" charset="0"/>
              <a:buChar char="•"/>
            </a:pPr>
            <a:r>
              <a:rPr lang="en-US" dirty="0"/>
              <a:t>The 1st PHP code under this picture is the code take that takes the student’s information and starts the waitlist registration process. </a:t>
            </a:r>
          </a:p>
          <a:p>
            <a:pPr marL="628650" lvl="1" indent="-171450">
              <a:buFont typeface="Arial" panose="020B0604020202020204" pitchFamily="34" charset="0"/>
              <a:buChar char="•"/>
            </a:pPr>
            <a:r>
              <a:rPr lang="en-US" dirty="0"/>
              <a:t>The 2nd PHP code enters the student’s information into the database.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On the Top Right is a screenshot of Emily1234’s Registered Courses. </a:t>
            </a:r>
          </a:p>
          <a:p>
            <a:pPr marL="628650" lvl="1" indent="-171450">
              <a:buFont typeface="Arial" panose="020B0604020202020204" pitchFamily="34" charset="0"/>
              <a:buChar char="•"/>
            </a:pPr>
            <a:r>
              <a:rPr lang="en-US" dirty="0"/>
              <a:t>This tells the student if they are on a waitlist and what classes they are registered for. </a:t>
            </a:r>
          </a:p>
          <a:p>
            <a:pPr marL="171450" lvl="0" indent="-171450">
              <a:buFont typeface="Arial" panose="020B0604020202020204" pitchFamily="34" charset="0"/>
              <a:buChar char="•"/>
            </a:pPr>
            <a:r>
              <a:rPr lang="en-US" dirty="0"/>
              <a:t>Below this Screenshot is the PHP code used to ensure that it pulls every class or table this student is on and displays them on this registered course page!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 few more pages talk about dropping a class and the PHP code that ensures that it drops the student from that class correctly.</a:t>
            </a:r>
          </a:p>
          <a:p>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8</a:t>
            </a:fld>
            <a:endParaRPr lang="en-US"/>
          </a:p>
        </p:txBody>
      </p:sp>
    </p:spTree>
    <p:extLst>
      <p:ext uri="{BB962C8B-B14F-4D97-AF65-F5344CB8AC3E}">
        <p14:creationId xmlns:p14="http://schemas.microsoft.com/office/powerpoint/2010/main" val="2322782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This first Screenshot on the top left again shows Emily1234’s Homepage. If Emily is enrolled in Spring Pen Testing and wants to remove herself from this class, she will click the drop a class button on this homepage.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Right under that picture is the Selecting Course to drop. This page is called the Course Removal page and lists all the university classes. </a:t>
            </a:r>
          </a:p>
          <a:p>
            <a:pPr marL="628650" lvl="1" indent="-171450">
              <a:buFont typeface="Arial" panose="020B0604020202020204" pitchFamily="34" charset="0"/>
              <a:buChar char="•"/>
            </a:pPr>
            <a:r>
              <a:rPr lang="en-US" dirty="0"/>
              <a:t>In this case, Emily1234 would click the Spring Pen Testing option on this page. </a:t>
            </a:r>
          </a:p>
          <a:p>
            <a:pPr marL="171450" lvl="0" indent="-171450">
              <a:buFont typeface="Arial" panose="020B0604020202020204" pitchFamily="34" charset="0"/>
              <a:buChar char="•"/>
            </a:pPr>
            <a:r>
              <a:rPr lang="en-US" dirty="0"/>
              <a:t>The PHP code for the course removal page ensures that the classes are displayed and redirects them to the correct removal page based on their choice of class, as shown directly to the right of this picture.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would then direct Emily 1234 to the Spring Pen testing Removal Page as shown in the middle green picture. Emily1234 Would enter her username before selecting drop course </a:t>
            </a:r>
          </a:p>
          <a:p>
            <a:pPr marL="628650" lvl="1" indent="-171450">
              <a:buFont typeface="Arial" panose="020B0604020202020204" pitchFamily="34" charset="0"/>
              <a:buChar char="•"/>
            </a:pPr>
            <a:r>
              <a:rPr lang="en-US" dirty="0"/>
              <a:t>Under this picture is the PHP code that allows the student to enter their Username and select the drop course to start the removal process.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 last Picture on the far right is the pop-up that shows that the student has fully been dropped from the Pen Testing Class and the </a:t>
            </a:r>
          </a:p>
          <a:p>
            <a:pPr marL="628650" lvl="1" indent="-171450">
              <a:buFont typeface="Arial" panose="020B0604020202020204" pitchFamily="34" charset="0"/>
              <a:buChar char="•"/>
            </a:pPr>
            <a:r>
              <a:rPr lang="en-US" dirty="0"/>
              <a:t>PHP code fully takes them out of the class and gives them a pop-up before redirecting them back to the Student homepage.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is The start of my Admin Pages</a:t>
            </a:r>
          </a:p>
          <a:p>
            <a:endParaRPr lang="en-US" dirty="0"/>
          </a:p>
        </p:txBody>
      </p:sp>
      <p:sp>
        <p:nvSpPr>
          <p:cNvPr id="4" name="Slide Number Placeholder 3"/>
          <p:cNvSpPr>
            <a:spLocks noGrp="1"/>
          </p:cNvSpPr>
          <p:nvPr>
            <p:ph type="sldNum" sz="quarter" idx="5"/>
          </p:nvPr>
        </p:nvSpPr>
        <p:spPr/>
        <p:txBody>
          <a:bodyPr/>
          <a:lstStyle/>
          <a:p>
            <a:fld id="{49D53272-4337-413C-AEEE-698E37E27396}" type="slidenum">
              <a:rPr lang="en-US" smtClean="0"/>
              <a:t>9</a:t>
            </a:fld>
            <a:endParaRPr lang="en-US"/>
          </a:p>
        </p:txBody>
      </p:sp>
    </p:spTree>
    <p:extLst>
      <p:ext uri="{BB962C8B-B14F-4D97-AF65-F5344CB8AC3E}">
        <p14:creationId xmlns:p14="http://schemas.microsoft.com/office/powerpoint/2010/main" val="590226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0D8-3DE8-E5AF-D59D-E1A97F28EB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C6209D-5DC8-F3F7-821D-813121773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30AC7-3C62-1E09-EDE8-8ADEAC0AFBDD}"/>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CA8B8CA1-9E70-6A0C-AFFB-7D24B636D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58DE4-321F-0C60-47EF-0C6D236DECA7}"/>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395140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93B2-C0EA-EB68-026F-4FB1A970C8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67863-FF71-5A2C-CF2E-85E000C1B9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481BC-A91C-C68A-4166-A8829BA8AB9A}"/>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3B47BEFD-C437-4F8C-C1CC-C7AF7A1B0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689FE-018B-D1E0-4D68-74550A86D9A9}"/>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297439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C40EE-4E88-EF94-02DA-E1C16523FA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42FF34-6936-E9AF-0D5A-A1AACF5A1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072B2-4562-F1D2-D4F1-C21391E43744}"/>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ADB657FD-45C9-DEE0-6540-5F00876FA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3629B-C1F7-9880-7B87-3E218748EBB4}"/>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98404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32AF-5381-113D-F972-4622CC9A7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9EBF6-468F-CC22-2722-C6344733D7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248B1-EDFC-09F9-3354-BE2ACF0F599F}"/>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E74D27D6-7226-0284-61AA-EDAAA1FAC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6BF57-CF0B-8F92-B003-0E48A565B90F}"/>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2329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7DC9-27AE-5C6B-5647-F7705F9D9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C50B30-7B4C-F4C4-013C-F092EC5FC0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154E31-B067-2F73-8DB9-8FCE0097CC86}"/>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24D8DF0F-5490-8ECC-D918-B38018703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4FD52-E0B8-51BD-E929-1F7C4BBDC230}"/>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202824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42F2-F844-2178-801F-99A31DA85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65E6C-E942-1A63-5C33-FD34F7A2CB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DAF5C-2D80-A01B-264F-B8C2DE2C3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C1E402-A1C7-8995-B804-D730ABCB94F3}"/>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6" name="Footer Placeholder 5">
            <a:extLst>
              <a:ext uri="{FF2B5EF4-FFF2-40B4-BE49-F238E27FC236}">
                <a16:creationId xmlns:a16="http://schemas.microsoft.com/office/drawing/2014/main" id="{0CBC0D36-819A-310E-87C7-7878AFAA39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8EC53-FF07-18A0-824E-D297A6BB7900}"/>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293160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E694-98D1-C456-4989-389100DB39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27802-576E-CDAB-87A0-7DBF2D14C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E713CE-7FF5-247D-C7B1-A4B01D8AF4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474D42-6637-177E-C58C-8F724687F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3C7CC-7E94-C68C-41D2-C71204F930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F17A5E-589B-D4C0-834A-69702E2AFC62}"/>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8" name="Footer Placeholder 7">
            <a:extLst>
              <a:ext uri="{FF2B5EF4-FFF2-40B4-BE49-F238E27FC236}">
                <a16:creationId xmlns:a16="http://schemas.microsoft.com/office/drawing/2014/main" id="{733AE8B9-7835-3243-5115-0A76E4E47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4D585E-8E2E-9794-F8D7-D60154890E16}"/>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353928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56B7-55DA-4AFC-E173-C2F81D3C6B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550D1C-9C5F-8B03-E720-3DCD59AB812D}"/>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4" name="Footer Placeholder 3">
            <a:extLst>
              <a:ext uri="{FF2B5EF4-FFF2-40B4-BE49-F238E27FC236}">
                <a16:creationId xmlns:a16="http://schemas.microsoft.com/office/drawing/2014/main" id="{36900600-9E9C-38AB-E50F-6E67EDC388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3E48EF-36E8-EE65-16C1-1F181307344D}"/>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163730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CE3C4C-62D6-F09E-2440-F4360100337D}"/>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3" name="Footer Placeholder 2">
            <a:extLst>
              <a:ext uri="{FF2B5EF4-FFF2-40B4-BE49-F238E27FC236}">
                <a16:creationId xmlns:a16="http://schemas.microsoft.com/office/drawing/2014/main" id="{1ACF9FE8-DDC1-1ADD-22D4-9DDC51C6DD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C500C8-F691-B0F6-94FE-C2C1673CBE00}"/>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109290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014C-D873-83CA-F9E7-78EF6E872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8309ED-300C-AC87-05AC-57DAFCCD01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C46A29-0D82-4590-3B27-A0B9AE20B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6BC0B-1B16-CC74-8EFA-B39E68FDF9A8}"/>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6" name="Footer Placeholder 5">
            <a:extLst>
              <a:ext uri="{FF2B5EF4-FFF2-40B4-BE49-F238E27FC236}">
                <a16:creationId xmlns:a16="http://schemas.microsoft.com/office/drawing/2014/main" id="{7AF8C2E0-5700-4840-CD1E-AE06E863A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AA81D0-FBB4-C3D1-475A-6A1C64FA069B}"/>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208569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B038-C52B-034F-4824-3437745BB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0D6048-4607-6DB0-5182-D3283A9E22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0A7FA-2C99-68A4-AEE6-2BBE0155A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EE2A2E-21E9-F264-FB71-057E26567DEA}"/>
              </a:ext>
            </a:extLst>
          </p:cNvPr>
          <p:cNvSpPr>
            <a:spLocks noGrp="1"/>
          </p:cNvSpPr>
          <p:nvPr>
            <p:ph type="dt" sz="half" idx="10"/>
          </p:nvPr>
        </p:nvSpPr>
        <p:spPr/>
        <p:txBody>
          <a:bodyPr/>
          <a:lstStyle/>
          <a:p>
            <a:fld id="{97E10A1B-97A2-447F-B83D-AA927C4C5E1A}" type="datetimeFigureOut">
              <a:rPr lang="en-US" smtClean="0"/>
              <a:t>3/17/2025</a:t>
            </a:fld>
            <a:endParaRPr lang="en-US"/>
          </a:p>
        </p:txBody>
      </p:sp>
      <p:sp>
        <p:nvSpPr>
          <p:cNvPr id="6" name="Footer Placeholder 5">
            <a:extLst>
              <a:ext uri="{FF2B5EF4-FFF2-40B4-BE49-F238E27FC236}">
                <a16:creationId xmlns:a16="http://schemas.microsoft.com/office/drawing/2014/main" id="{55C5A482-3701-DD2B-6D87-FA79820D0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CCB01E-D765-8547-6243-BB85DEC4B185}"/>
              </a:ext>
            </a:extLst>
          </p:cNvPr>
          <p:cNvSpPr>
            <a:spLocks noGrp="1"/>
          </p:cNvSpPr>
          <p:nvPr>
            <p:ph type="sldNum" sz="quarter" idx="12"/>
          </p:nvPr>
        </p:nvSpPr>
        <p:spPr/>
        <p:txBody>
          <a:bodyPr/>
          <a:lstStyle/>
          <a:p>
            <a:fld id="{12056F3F-0982-4144-B66A-7AC22533F636}" type="slidenum">
              <a:rPr lang="en-US" smtClean="0"/>
              <a:t>‹#›</a:t>
            </a:fld>
            <a:endParaRPr lang="en-US"/>
          </a:p>
        </p:txBody>
      </p:sp>
    </p:spTree>
    <p:extLst>
      <p:ext uri="{BB962C8B-B14F-4D97-AF65-F5344CB8AC3E}">
        <p14:creationId xmlns:p14="http://schemas.microsoft.com/office/powerpoint/2010/main" val="1681231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15D067-E24E-50B1-C92E-C3CD3069C6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55B860-5B30-08CA-1C3F-4CB39BFC4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30907-A386-1E57-717A-433D048EF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E10A1B-97A2-447F-B83D-AA927C4C5E1A}" type="datetimeFigureOut">
              <a:rPr lang="en-US" smtClean="0"/>
              <a:t>3/17/2025</a:t>
            </a:fld>
            <a:endParaRPr lang="en-US"/>
          </a:p>
        </p:txBody>
      </p:sp>
      <p:sp>
        <p:nvSpPr>
          <p:cNvPr id="5" name="Footer Placeholder 4">
            <a:extLst>
              <a:ext uri="{FF2B5EF4-FFF2-40B4-BE49-F238E27FC236}">
                <a16:creationId xmlns:a16="http://schemas.microsoft.com/office/drawing/2014/main" id="{2083A017-375F-5482-452C-67EDBEC0A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84CA08-5FF5-E395-F177-7AAD3EDBD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056F3F-0982-4144-B66A-7AC22533F636}" type="slidenum">
              <a:rPr lang="en-US" smtClean="0"/>
              <a:t>‹#›</a:t>
            </a:fld>
            <a:endParaRPr lang="en-US"/>
          </a:p>
        </p:txBody>
      </p:sp>
    </p:spTree>
    <p:extLst>
      <p:ext uri="{BB962C8B-B14F-4D97-AF65-F5344CB8AC3E}">
        <p14:creationId xmlns:p14="http://schemas.microsoft.com/office/powerpoint/2010/main" val="165869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hyperlink" Target="https://doi.org/10.1007/s11227-006-0017-0" TargetMode="External"/><Relationship Id="rId3" Type="http://schemas.openxmlformats.org/officeDocument/2006/relationships/hyperlink" Target="https://www.geeksforgeeks.org/acceptance-testing-software-testing/" TargetMode="External"/><Relationship Id="rId7" Type="http://schemas.openxmlformats.org/officeDocument/2006/relationships/hyperlink" Target="https://blog.udemy.com/xampp-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109/WESCAN.1997.627116" TargetMode="External"/><Relationship Id="rId5" Type="http://schemas.openxmlformats.org/officeDocument/2006/relationships/hyperlink" Target="https://www.geeksforgeeks.org/incremental-testing-in-software-testing/" TargetMode="External"/><Relationship Id="rId10" Type="http://schemas.openxmlformats.org/officeDocument/2006/relationships/hyperlink" Target="https://platform.virdocs.com/read/2348054/14/#/4/2[ch09]/4/2/4/4/2" TargetMode="External"/><Relationship Id="rId4" Type="http://schemas.openxmlformats.org/officeDocument/2006/relationships/hyperlink" Target="https://www.geeksforgeeks.org/component-software-testing/" TargetMode="External"/><Relationship Id="rId9" Type="http://schemas.openxmlformats.org/officeDocument/2006/relationships/hyperlink" Target="https://www.geeksforgeeks.org/system-te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1EEEB97-E9A9-0D69-8B6D-4486A1F9DF06}"/>
              </a:ext>
            </a:extLst>
          </p:cNvPr>
          <p:cNvSpPr>
            <a:spLocks noGrp="1"/>
          </p:cNvSpPr>
          <p:nvPr>
            <p:ph type="ctrTitle"/>
          </p:nvPr>
        </p:nvSpPr>
        <p:spPr>
          <a:xfrm>
            <a:off x="1179226" y="1594707"/>
            <a:ext cx="9833548" cy="1325563"/>
          </a:xfrm>
        </p:spPr>
        <p:txBody>
          <a:bodyPr vert="horz" lIns="91440" tIns="45720" rIns="91440" bIns="45720" rtlCol="0" anchor="b">
            <a:normAutofit/>
          </a:bodyPr>
          <a:lstStyle/>
          <a:p>
            <a:r>
              <a:rPr lang="en-US" sz="3600" kern="1200" dirty="0">
                <a:solidFill>
                  <a:schemeClr val="tx2"/>
                </a:solidFill>
                <a:latin typeface="+mj-lt"/>
                <a:ea typeface="+mj-ea"/>
                <a:cs typeface="+mj-cs"/>
              </a:rPr>
              <a:t>The Final Software Project Power Point </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F5BCE7A-A9C0-1873-6FA9-3AD6CC8131D2}"/>
              </a:ext>
            </a:extLst>
          </p:cNvPr>
          <p:cNvSpPr>
            <a:spLocks noGrp="1"/>
          </p:cNvSpPr>
          <p:nvPr>
            <p:ph type="subTitle" idx="1"/>
          </p:nvPr>
        </p:nvSpPr>
        <p:spPr>
          <a:xfrm>
            <a:off x="1179226" y="3329677"/>
            <a:ext cx="9833548" cy="2457269"/>
          </a:xfrm>
        </p:spPr>
        <p:txBody>
          <a:bodyPr vert="horz" lIns="91440" tIns="45720" rIns="91440" bIns="45720" rtlCol="0">
            <a:normAutofit/>
          </a:bodyPr>
          <a:lstStyle/>
          <a:p>
            <a:pPr indent="-228600" algn="l">
              <a:buFont typeface="Arial" panose="020B0604020202020204" pitchFamily="34" charset="0"/>
              <a:buChar char="•"/>
            </a:pPr>
            <a:r>
              <a:rPr lang="en-US" sz="1800" dirty="0">
                <a:solidFill>
                  <a:schemeClr val="tx2"/>
                </a:solidFill>
              </a:rPr>
              <a:t>Austin Brittenham</a:t>
            </a:r>
          </a:p>
          <a:p>
            <a:pPr indent="-228600" algn="l">
              <a:buFont typeface="Arial" panose="020B0604020202020204" pitchFamily="34" charset="0"/>
              <a:buChar char="•"/>
            </a:pPr>
            <a:r>
              <a:rPr lang="en-US" sz="1800" dirty="0">
                <a:solidFill>
                  <a:schemeClr val="tx2"/>
                </a:solidFill>
              </a:rPr>
              <a:t>University of Arizona Global Campus</a:t>
            </a:r>
          </a:p>
          <a:p>
            <a:pPr indent="-228600" algn="l">
              <a:buFont typeface="Arial" panose="020B0604020202020204" pitchFamily="34" charset="0"/>
              <a:buChar char="•"/>
            </a:pPr>
            <a:r>
              <a:rPr lang="en-US" sz="1800" dirty="0">
                <a:solidFill>
                  <a:schemeClr val="tx2"/>
                </a:solidFill>
              </a:rPr>
              <a:t>CST 499: Capstone for Computer Software Technology</a:t>
            </a:r>
          </a:p>
          <a:p>
            <a:pPr indent="-228600" algn="l">
              <a:buFont typeface="Arial" panose="020B0604020202020204" pitchFamily="34" charset="0"/>
              <a:buChar char="•"/>
            </a:pPr>
            <a:r>
              <a:rPr lang="en-US" sz="1800" dirty="0">
                <a:solidFill>
                  <a:schemeClr val="tx2"/>
                </a:solidFill>
              </a:rPr>
              <a:t>Professor: Joseph Rangitsch</a:t>
            </a:r>
          </a:p>
          <a:p>
            <a:pPr indent="-228600" algn="l">
              <a:buFont typeface="Arial" panose="020B0604020202020204" pitchFamily="34" charset="0"/>
              <a:buChar char="•"/>
            </a:pPr>
            <a:r>
              <a:rPr lang="en-US" sz="1800" dirty="0">
                <a:solidFill>
                  <a:schemeClr val="tx2"/>
                </a:solidFill>
              </a:rPr>
              <a:t>Due Date: 3/17/2025</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4769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29B8C656-E24F-2E9A-806F-2AE3B64A43EA}"/>
              </a:ext>
            </a:extLst>
          </p:cNvPr>
          <p:cNvPicPr>
            <a:picLocks noChangeAspect="1"/>
          </p:cNvPicPr>
          <p:nvPr/>
        </p:nvPicPr>
        <p:blipFill>
          <a:blip r:embed="rId3">
            <a:extLst>
              <a:ext uri="{28A0092B-C50C-407E-A947-70E740481C1C}">
                <a14:useLocalDpi xmlns:a14="http://schemas.microsoft.com/office/drawing/2010/main" val="0"/>
              </a:ext>
            </a:extLst>
          </a:blip>
          <a:srcRect l="9943" t="8081" r="12500" b="19697"/>
          <a:stretch/>
        </p:blipFill>
        <p:spPr>
          <a:xfrm>
            <a:off x="0" y="1325563"/>
            <a:ext cx="4988879" cy="2143594"/>
          </a:xfrm>
          <a:prstGeom prst="rect">
            <a:avLst/>
          </a:prstGeom>
        </p:spPr>
      </p:pic>
      <p:pic>
        <p:nvPicPr>
          <p:cNvPr id="9" name="Picture 8">
            <a:extLst>
              <a:ext uri="{FF2B5EF4-FFF2-40B4-BE49-F238E27FC236}">
                <a16:creationId xmlns:a16="http://schemas.microsoft.com/office/drawing/2014/main" id="{347F8525-CA36-EDB9-04FC-CF41A74D13E3}"/>
              </a:ext>
            </a:extLst>
          </p:cNvPr>
          <p:cNvPicPr>
            <a:picLocks noChangeAspect="1"/>
          </p:cNvPicPr>
          <p:nvPr/>
        </p:nvPicPr>
        <p:blipFill>
          <a:blip r:embed="rId4"/>
          <a:srcRect l="15132" t="8730" r="14804" b="38851"/>
          <a:stretch/>
        </p:blipFill>
        <p:spPr>
          <a:xfrm>
            <a:off x="8406982" y="2990812"/>
            <a:ext cx="3597639" cy="1514006"/>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C01322D-ED76-235B-0234-7788367105C6}"/>
              </a:ext>
            </a:extLst>
          </p:cNvPr>
          <p:cNvPicPr>
            <a:picLocks noChangeAspect="1"/>
          </p:cNvPicPr>
          <p:nvPr/>
        </p:nvPicPr>
        <p:blipFill>
          <a:blip r:embed="rId5">
            <a:extLst>
              <a:ext uri="{28A0092B-C50C-407E-A947-70E740481C1C}">
                <a14:useLocalDpi xmlns:a14="http://schemas.microsoft.com/office/drawing/2010/main" val="0"/>
              </a:ext>
            </a:extLst>
          </a:blip>
          <a:srcRect t="10007" r="61975" b="28397"/>
          <a:stretch/>
        </p:blipFill>
        <p:spPr>
          <a:xfrm>
            <a:off x="0" y="3609156"/>
            <a:ext cx="2110766" cy="1923281"/>
          </a:xfrm>
          <a:prstGeom prst="rect">
            <a:avLst/>
          </a:prstGeom>
        </p:spPr>
      </p:pic>
      <p:pic>
        <p:nvPicPr>
          <p:cNvPr id="12" name="Picture 11">
            <a:extLst>
              <a:ext uri="{FF2B5EF4-FFF2-40B4-BE49-F238E27FC236}">
                <a16:creationId xmlns:a16="http://schemas.microsoft.com/office/drawing/2014/main" id="{57CA7E5B-1F26-C864-854F-5BD83D361D37}"/>
              </a:ext>
            </a:extLst>
          </p:cNvPr>
          <p:cNvPicPr>
            <a:picLocks noChangeAspect="1"/>
          </p:cNvPicPr>
          <p:nvPr/>
        </p:nvPicPr>
        <p:blipFill>
          <a:blip r:embed="rId6"/>
          <a:srcRect t="7633" r="53529" b="38879"/>
          <a:stretch/>
        </p:blipFill>
        <p:spPr>
          <a:xfrm>
            <a:off x="2305640" y="3609156"/>
            <a:ext cx="2338465" cy="1514006"/>
          </a:xfrm>
          <a:prstGeom prst="rect">
            <a:avLst/>
          </a:prstGeom>
        </p:spPr>
      </p:pic>
      <p:pic>
        <p:nvPicPr>
          <p:cNvPr id="13" name="Picture 12">
            <a:extLst>
              <a:ext uri="{FF2B5EF4-FFF2-40B4-BE49-F238E27FC236}">
                <a16:creationId xmlns:a16="http://schemas.microsoft.com/office/drawing/2014/main" id="{8D3AF2AB-3E9C-BFED-8CB0-F7E9A988F38D}"/>
              </a:ext>
            </a:extLst>
          </p:cNvPr>
          <p:cNvPicPr>
            <a:picLocks noChangeAspect="1"/>
          </p:cNvPicPr>
          <p:nvPr/>
        </p:nvPicPr>
        <p:blipFill>
          <a:blip r:embed="rId7"/>
          <a:srcRect t="8282" r="49760" b="27654"/>
          <a:stretch/>
        </p:blipFill>
        <p:spPr>
          <a:xfrm>
            <a:off x="9506610" y="4775434"/>
            <a:ext cx="2110766" cy="1514006"/>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AE0F7264-9910-B967-DF24-190BE7A07B22}"/>
              </a:ext>
            </a:extLst>
          </p:cNvPr>
          <p:cNvPicPr>
            <a:picLocks noChangeAspect="1"/>
          </p:cNvPicPr>
          <p:nvPr/>
        </p:nvPicPr>
        <p:blipFill>
          <a:blip r:embed="rId8">
            <a:extLst>
              <a:ext uri="{28A0092B-C50C-407E-A947-70E740481C1C}">
                <a14:useLocalDpi xmlns:a14="http://schemas.microsoft.com/office/drawing/2010/main" val="0"/>
              </a:ext>
            </a:extLst>
          </a:blip>
          <a:srcRect l="12718" t="5867" r="13927" b="40673"/>
          <a:stretch/>
        </p:blipFill>
        <p:spPr>
          <a:xfrm>
            <a:off x="5238408" y="1394755"/>
            <a:ext cx="3168574" cy="1298934"/>
          </a:xfrm>
          <a:prstGeom prst="rect">
            <a:avLst/>
          </a:prstGeom>
        </p:spPr>
      </p:pic>
      <p:pic>
        <p:nvPicPr>
          <p:cNvPr id="16" name="Picture 15">
            <a:extLst>
              <a:ext uri="{FF2B5EF4-FFF2-40B4-BE49-F238E27FC236}">
                <a16:creationId xmlns:a16="http://schemas.microsoft.com/office/drawing/2014/main" id="{8CF65693-C6F2-EE07-FECE-BA8E127DE1D5}"/>
              </a:ext>
            </a:extLst>
          </p:cNvPr>
          <p:cNvPicPr>
            <a:picLocks noChangeAspect="1"/>
          </p:cNvPicPr>
          <p:nvPr/>
        </p:nvPicPr>
        <p:blipFill>
          <a:blip r:embed="rId9"/>
          <a:srcRect t="6975" r="46658" b="57382"/>
          <a:stretch/>
        </p:blipFill>
        <p:spPr>
          <a:xfrm>
            <a:off x="4752531" y="5109468"/>
            <a:ext cx="3615710" cy="1359040"/>
          </a:xfrm>
          <a:prstGeom prst="rect">
            <a:avLst/>
          </a:prstGeom>
        </p:spPr>
      </p:pic>
      <p:pic>
        <p:nvPicPr>
          <p:cNvPr id="17" name="Picture 16">
            <a:extLst>
              <a:ext uri="{FF2B5EF4-FFF2-40B4-BE49-F238E27FC236}">
                <a16:creationId xmlns:a16="http://schemas.microsoft.com/office/drawing/2014/main" id="{73BDF6A9-5E19-AFA4-F0DA-0EB6DC7C4BE4}"/>
              </a:ext>
            </a:extLst>
          </p:cNvPr>
          <p:cNvPicPr>
            <a:picLocks noChangeAspect="1"/>
          </p:cNvPicPr>
          <p:nvPr/>
        </p:nvPicPr>
        <p:blipFill>
          <a:blip r:embed="rId10"/>
          <a:srcRect t="8567" r="55346" b="27667"/>
          <a:stretch/>
        </p:blipFill>
        <p:spPr>
          <a:xfrm>
            <a:off x="5189444" y="2964305"/>
            <a:ext cx="2110766" cy="1695479"/>
          </a:xfrm>
          <a:prstGeom prst="rect">
            <a:avLst/>
          </a:prstGeom>
        </p:spPr>
      </p:pic>
      <p:sp>
        <p:nvSpPr>
          <p:cNvPr id="18" name="Title 1">
            <a:extLst>
              <a:ext uri="{FF2B5EF4-FFF2-40B4-BE49-F238E27FC236}">
                <a16:creationId xmlns:a16="http://schemas.microsoft.com/office/drawing/2014/main" id="{ED1AE95A-E1EF-083D-079D-AA16485C61E1}"/>
              </a:ext>
            </a:extLst>
          </p:cNvPr>
          <p:cNvSpPr>
            <a:spLocks noGrp="1"/>
          </p:cNvSpPr>
          <p:nvPr>
            <p:ph type="title"/>
          </p:nvPr>
        </p:nvSpPr>
        <p:spPr>
          <a:xfrm>
            <a:off x="505257" y="6927"/>
            <a:ext cx="3211018" cy="1325563"/>
          </a:xfrm>
        </p:spPr>
        <p:txBody>
          <a:bodyPr/>
          <a:lstStyle/>
          <a:p>
            <a:r>
              <a:rPr lang="en-US" dirty="0"/>
              <a:t>Admin Login Page</a:t>
            </a:r>
          </a:p>
        </p:txBody>
      </p:sp>
      <p:sp>
        <p:nvSpPr>
          <p:cNvPr id="19" name="Title 1">
            <a:extLst>
              <a:ext uri="{FF2B5EF4-FFF2-40B4-BE49-F238E27FC236}">
                <a16:creationId xmlns:a16="http://schemas.microsoft.com/office/drawing/2014/main" id="{65747675-136E-BB1F-6D43-D2476F5E7CC0}"/>
              </a:ext>
            </a:extLst>
          </p:cNvPr>
          <p:cNvSpPr txBox="1">
            <a:spLocks/>
          </p:cNvSpPr>
          <p:nvPr/>
        </p:nvSpPr>
        <p:spPr>
          <a:xfrm>
            <a:off x="5419185" y="137045"/>
            <a:ext cx="32110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Register a New Admin</a:t>
            </a:r>
          </a:p>
        </p:txBody>
      </p:sp>
      <p:sp>
        <p:nvSpPr>
          <p:cNvPr id="21" name="Title 1">
            <a:extLst>
              <a:ext uri="{FF2B5EF4-FFF2-40B4-BE49-F238E27FC236}">
                <a16:creationId xmlns:a16="http://schemas.microsoft.com/office/drawing/2014/main" id="{4CC5CDBB-3DA9-FD42-7DB6-E84EB12E0B5F}"/>
              </a:ext>
            </a:extLst>
          </p:cNvPr>
          <p:cNvSpPr txBox="1">
            <a:spLocks/>
          </p:cNvSpPr>
          <p:nvPr/>
        </p:nvSpPr>
        <p:spPr>
          <a:xfrm>
            <a:off x="8901279" y="1690415"/>
            <a:ext cx="32110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Admin Homepage</a:t>
            </a:r>
          </a:p>
        </p:txBody>
      </p:sp>
    </p:spTree>
    <p:extLst>
      <p:ext uri="{BB962C8B-B14F-4D97-AF65-F5344CB8AC3E}">
        <p14:creationId xmlns:p14="http://schemas.microsoft.com/office/powerpoint/2010/main" val="114842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6D80-3AA8-4B0F-4D4A-978CD6307D3A}"/>
              </a:ext>
            </a:extLst>
          </p:cNvPr>
          <p:cNvSpPr>
            <a:spLocks noGrp="1"/>
          </p:cNvSpPr>
          <p:nvPr>
            <p:ph type="title"/>
          </p:nvPr>
        </p:nvSpPr>
        <p:spPr>
          <a:xfrm>
            <a:off x="0" y="5361"/>
            <a:ext cx="3211018" cy="1325563"/>
          </a:xfrm>
        </p:spPr>
        <p:txBody>
          <a:bodyPr/>
          <a:lstStyle/>
          <a:p>
            <a:r>
              <a:rPr lang="en-US" dirty="0"/>
              <a:t>Admin View Waitlist</a:t>
            </a:r>
          </a:p>
        </p:txBody>
      </p:sp>
      <p:sp>
        <p:nvSpPr>
          <p:cNvPr id="4" name="Title 1">
            <a:extLst>
              <a:ext uri="{FF2B5EF4-FFF2-40B4-BE49-F238E27FC236}">
                <a16:creationId xmlns:a16="http://schemas.microsoft.com/office/drawing/2014/main" id="{9011E2E8-4634-3E65-F4D4-2DA718759866}"/>
              </a:ext>
            </a:extLst>
          </p:cNvPr>
          <p:cNvSpPr txBox="1">
            <a:spLocks/>
          </p:cNvSpPr>
          <p:nvPr/>
        </p:nvSpPr>
        <p:spPr>
          <a:xfrm>
            <a:off x="3403644" y="2196813"/>
            <a:ext cx="3610755"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Admin View Registered Students</a:t>
            </a:r>
          </a:p>
        </p:txBody>
      </p:sp>
      <p:sp>
        <p:nvSpPr>
          <p:cNvPr id="8" name="Title 1">
            <a:extLst>
              <a:ext uri="{FF2B5EF4-FFF2-40B4-BE49-F238E27FC236}">
                <a16:creationId xmlns:a16="http://schemas.microsoft.com/office/drawing/2014/main" id="{9A40BB43-BE0F-5AE2-0790-2240C2068B55}"/>
              </a:ext>
            </a:extLst>
          </p:cNvPr>
          <p:cNvSpPr txBox="1">
            <a:spLocks/>
          </p:cNvSpPr>
          <p:nvPr/>
        </p:nvSpPr>
        <p:spPr>
          <a:xfrm>
            <a:off x="4384473" y="53725"/>
            <a:ext cx="389556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Admin Edit a Registered Student </a:t>
            </a:r>
          </a:p>
        </p:txBody>
      </p:sp>
      <p:pic>
        <p:nvPicPr>
          <p:cNvPr id="9" name="Picture 8">
            <a:extLst>
              <a:ext uri="{FF2B5EF4-FFF2-40B4-BE49-F238E27FC236}">
                <a16:creationId xmlns:a16="http://schemas.microsoft.com/office/drawing/2014/main" id="{C9092BE3-979E-A181-5F94-2249A074503C}"/>
              </a:ext>
            </a:extLst>
          </p:cNvPr>
          <p:cNvPicPr>
            <a:picLocks noChangeAspect="1"/>
          </p:cNvPicPr>
          <p:nvPr/>
        </p:nvPicPr>
        <p:blipFill>
          <a:blip r:embed="rId3"/>
          <a:srcRect l="9841" t="9931" r="13393" b="30137"/>
          <a:stretch/>
        </p:blipFill>
        <p:spPr>
          <a:xfrm>
            <a:off x="8280041" y="20280"/>
            <a:ext cx="3895568" cy="1967460"/>
          </a:xfrm>
          <a:prstGeom prst="rect">
            <a:avLst/>
          </a:prstGeom>
        </p:spPr>
      </p:pic>
      <p:pic>
        <p:nvPicPr>
          <p:cNvPr id="10" name="Picture 9">
            <a:extLst>
              <a:ext uri="{FF2B5EF4-FFF2-40B4-BE49-F238E27FC236}">
                <a16:creationId xmlns:a16="http://schemas.microsoft.com/office/drawing/2014/main" id="{DE15B6DA-E7F7-E722-4429-F018CD7190ED}"/>
              </a:ext>
            </a:extLst>
          </p:cNvPr>
          <p:cNvPicPr>
            <a:picLocks noChangeAspect="1"/>
          </p:cNvPicPr>
          <p:nvPr/>
        </p:nvPicPr>
        <p:blipFill>
          <a:blip r:embed="rId4"/>
          <a:srcRect l="13071" t="7570" r="12513" b="40141"/>
          <a:stretch/>
        </p:blipFill>
        <p:spPr>
          <a:xfrm>
            <a:off x="-3009" y="1324959"/>
            <a:ext cx="3043003" cy="1325563"/>
          </a:xfrm>
          <a:prstGeom prst="rect">
            <a:avLst/>
          </a:prstGeom>
        </p:spPr>
      </p:pic>
      <p:pic>
        <p:nvPicPr>
          <p:cNvPr id="11" name="Picture 10">
            <a:extLst>
              <a:ext uri="{FF2B5EF4-FFF2-40B4-BE49-F238E27FC236}">
                <a16:creationId xmlns:a16="http://schemas.microsoft.com/office/drawing/2014/main" id="{BA9571B5-208D-5C85-67B7-DAF76F0A0510}"/>
              </a:ext>
            </a:extLst>
          </p:cNvPr>
          <p:cNvPicPr>
            <a:picLocks noChangeAspect="1"/>
          </p:cNvPicPr>
          <p:nvPr/>
        </p:nvPicPr>
        <p:blipFill>
          <a:blip r:embed="rId5"/>
          <a:srcRect l="14681" t="8483" r="13014" b="13870"/>
          <a:stretch/>
        </p:blipFill>
        <p:spPr>
          <a:xfrm>
            <a:off x="2929014" y="3519920"/>
            <a:ext cx="2953062" cy="1783830"/>
          </a:xfrm>
          <a:prstGeom prst="rect">
            <a:avLst/>
          </a:prstGeom>
        </p:spPr>
      </p:pic>
      <p:pic>
        <p:nvPicPr>
          <p:cNvPr id="12" name="Picture 11">
            <a:extLst>
              <a:ext uri="{FF2B5EF4-FFF2-40B4-BE49-F238E27FC236}">
                <a16:creationId xmlns:a16="http://schemas.microsoft.com/office/drawing/2014/main" id="{0E0C6CE4-7A9D-49B5-CBC8-9B87E2B378E1}"/>
              </a:ext>
            </a:extLst>
          </p:cNvPr>
          <p:cNvPicPr>
            <a:picLocks noChangeAspect="1"/>
          </p:cNvPicPr>
          <p:nvPr/>
        </p:nvPicPr>
        <p:blipFill>
          <a:blip r:embed="rId6"/>
          <a:srcRect t="10308" r="29023" b="54826"/>
          <a:stretch/>
        </p:blipFill>
        <p:spPr>
          <a:xfrm>
            <a:off x="8118652" y="4280671"/>
            <a:ext cx="3702571" cy="1023079"/>
          </a:xfrm>
          <a:prstGeom prst="rect">
            <a:avLst/>
          </a:prstGeom>
        </p:spPr>
      </p:pic>
      <p:pic>
        <p:nvPicPr>
          <p:cNvPr id="13" name="Picture 12">
            <a:extLst>
              <a:ext uri="{FF2B5EF4-FFF2-40B4-BE49-F238E27FC236}">
                <a16:creationId xmlns:a16="http://schemas.microsoft.com/office/drawing/2014/main" id="{34C460E8-8CD0-1577-E8A1-A7779062B1B1}"/>
              </a:ext>
            </a:extLst>
          </p:cNvPr>
          <p:cNvPicPr>
            <a:picLocks noChangeAspect="1"/>
          </p:cNvPicPr>
          <p:nvPr/>
        </p:nvPicPr>
        <p:blipFill>
          <a:blip r:embed="rId7"/>
          <a:srcRect l="-1418" t="7654" r="58876" b="3346"/>
          <a:stretch/>
        </p:blipFill>
        <p:spPr>
          <a:xfrm>
            <a:off x="53322" y="2706043"/>
            <a:ext cx="1663909" cy="1958063"/>
          </a:xfrm>
          <a:prstGeom prst="rect">
            <a:avLst/>
          </a:prstGeom>
        </p:spPr>
      </p:pic>
      <p:pic>
        <p:nvPicPr>
          <p:cNvPr id="14" name="Picture 13">
            <a:extLst>
              <a:ext uri="{FF2B5EF4-FFF2-40B4-BE49-F238E27FC236}">
                <a16:creationId xmlns:a16="http://schemas.microsoft.com/office/drawing/2014/main" id="{53646D2D-99F4-F6BF-3CA1-83327203CB5D}"/>
              </a:ext>
            </a:extLst>
          </p:cNvPr>
          <p:cNvPicPr>
            <a:picLocks noChangeAspect="1"/>
          </p:cNvPicPr>
          <p:nvPr/>
        </p:nvPicPr>
        <p:blipFill>
          <a:blip r:embed="rId8"/>
          <a:srcRect t="10578" b="23829"/>
          <a:stretch/>
        </p:blipFill>
        <p:spPr>
          <a:xfrm>
            <a:off x="2646698" y="5488169"/>
            <a:ext cx="3517693" cy="1297895"/>
          </a:xfrm>
          <a:prstGeom prst="rect">
            <a:avLst/>
          </a:prstGeom>
        </p:spPr>
      </p:pic>
      <p:pic>
        <p:nvPicPr>
          <p:cNvPr id="15" name="Picture 14">
            <a:extLst>
              <a:ext uri="{FF2B5EF4-FFF2-40B4-BE49-F238E27FC236}">
                <a16:creationId xmlns:a16="http://schemas.microsoft.com/office/drawing/2014/main" id="{997AD496-D3DC-CF23-AE5E-7B8D1D6BFC46}"/>
              </a:ext>
            </a:extLst>
          </p:cNvPr>
          <p:cNvPicPr>
            <a:picLocks noChangeAspect="1"/>
          </p:cNvPicPr>
          <p:nvPr/>
        </p:nvPicPr>
        <p:blipFill>
          <a:blip r:embed="rId9"/>
          <a:srcRect t="10245" r="55823" b="7316"/>
          <a:stretch/>
        </p:blipFill>
        <p:spPr>
          <a:xfrm>
            <a:off x="8118652" y="2227164"/>
            <a:ext cx="1737773" cy="1824122"/>
          </a:xfrm>
          <a:prstGeom prst="rect">
            <a:avLst/>
          </a:prstGeom>
        </p:spPr>
      </p:pic>
      <p:pic>
        <p:nvPicPr>
          <p:cNvPr id="16" name="Picture 15">
            <a:extLst>
              <a:ext uri="{FF2B5EF4-FFF2-40B4-BE49-F238E27FC236}">
                <a16:creationId xmlns:a16="http://schemas.microsoft.com/office/drawing/2014/main" id="{B18E0062-1AAA-5948-DCAB-D6648EA5A773}"/>
              </a:ext>
            </a:extLst>
          </p:cNvPr>
          <p:cNvPicPr>
            <a:picLocks noChangeAspect="1"/>
          </p:cNvPicPr>
          <p:nvPr/>
        </p:nvPicPr>
        <p:blipFill>
          <a:blip r:embed="rId10"/>
          <a:srcRect l="28178" t="2493" r="19017" b="48456"/>
          <a:stretch/>
        </p:blipFill>
        <p:spPr>
          <a:xfrm>
            <a:off x="8894617" y="5421266"/>
            <a:ext cx="2321917" cy="1213208"/>
          </a:xfrm>
          <a:prstGeom prst="rect">
            <a:avLst/>
          </a:prstGeom>
        </p:spPr>
      </p:pic>
    </p:spTree>
    <p:extLst>
      <p:ext uri="{BB962C8B-B14F-4D97-AF65-F5344CB8AC3E}">
        <p14:creationId xmlns:p14="http://schemas.microsoft.com/office/powerpoint/2010/main" val="194723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BBA12C5-2120-4C87-FDAC-FD28F3373479}"/>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References</a:t>
            </a:r>
          </a:p>
        </p:txBody>
      </p:sp>
      <p:sp>
        <p:nvSpPr>
          <p:cNvPr id="3" name="Content Placeholder 2">
            <a:extLst>
              <a:ext uri="{FF2B5EF4-FFF2-40B4-BE49-F238E27FC236}">
                <a16:creationId xmlns:a16="http://schemas.microsoft.com/office/drawing/2014/main" id="{BBF7DF49-6045-1203-EDBC-E3BC7C64243A}"/>
              </a:ext>
            </a:extLst>
          </p:cNvPr>
          <p:cNvSpPr>
            <a:spLocks noGrp="1"/>
          </p:cNvSpPr>
          <p:nvPr>
            <p:ph idx="1"/>
          </p:nvPr>
        </p:nvSpPr>
        <p:spPr>
          <a:xfrm>
            <a:off x="6172200" y="804672"/>
            <a:ext cx="5221224" cy="5230368"/>
          </a:xfrm>
        </p:spPr>
        <p:txBody>
          <a:bodyPr anchor="ctr">
            <a:normAutofit/>
          </a:bodyPr>
          <a:lstStyle/>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Acceptance Testing-Software Testing (12 Jun 2024)     </a:t>
            </a:r>
            <a:r>
              <a:rPr lang="en-US" sz="1100" b="1"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3"/>
              </a:rPr>
              <a:t>https://www.geeksforgeeks.org/acceptance-testing-software-testing/</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Component Software Testing (14 Aug 2019)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4"/>
              </a:rPr>
              <a:t>https://www.geeksforgeeks.org/component-software-testing/</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Incremental Testing in Software Testing (22 Sep 2023)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5"/>
              </a:rPr>
              <a:t>https://www.geeksforgeeks.org/incremental-testing-in-software-testing/</a:t>
            </a: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Kobylinski, K., &amp; McLeod, R. D. (1997). Object-oriented top-down software design process. IEEE WESCANEX 97 Communications, Power and Computing. Conference Proceedings, WESCANEX 97: Communications, Power and Computing. Conference Proceedings., IEEE, WESCANEX 97 Communications Power and Computing, 76–81.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6"/>
              </a:rPr>
              <a:t>https://doi.org/10.1109/WESCAN.1997.627116</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buFont typeface="Symbol" panose="05050102010706020507" pitchFamily="18" charset="2"/>
              <a:buChar char=""/>
            </a:pPr>
            <a:r>
              <a:rPr lang="en-US" sz="1100" i="0">
                <a:solidFill>
                  <a:schemeClr val="tx2"/>
                </a:solidFill>
                <a:effectLst/>
                <a:latin typeface="Calibri Light" panose="020F0302020204030204" pitchFamily="34" charset="0"/>
                <a:ea typeface="Times New Roman" panose="02020603050405020304" pitchFamily="18" charset="0"/>
                <a:cs typeface="Times New Roman" panose="02020603050405020304" pitchFamily="18" charset="0"/>
              </a:rPr>
              <a:t>Mikoluk, K. (2013, September 18). XAMPP tutorial: How to use XAMPP to run your own web serverLinks to an external site.. Udemy.      </a:t>
            </a:r>
            <a:r>
              <a:rPr lang="en-US" sz="1100" i="0" u="sng">
                <a:solidFill>
                  <a:schemeClr val="tx2"/>
                </a:solidFill>
                <a:effectLst/>
                <a:latin typeface="Calibri Light" panose="020F0302020204030204" pitchFamily="34" charset="0"/>
                <a:ea typeface="Times New Roman" panose="02020603050405020304" pitchFamily="18" charset="0"/>
                <a:cs typeface="Times New Roman" panose="02020603050405020304" pitchFamily="18" charset="0"/>
                <a:hlinkClick r:id="rId7"/>
              </a:rPr>
              <a:t>https://blog.udemy.com/xampp-tutorial</a:t>
            </a:r>
            <a:r>
              <a:rPr lang="en-US" sz="1100" i="0">
                <a:solidFill>
                  <a:schemeClr val="tx2"/>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1100" i="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Reza, H., &amp; Grant, E. (2007). A method to test concurrent systems using architectural specification. Journal of Supercomputing, 39(3), 347–357.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8"/>
              </a:rPr>
              <a:t>https://doi.org/10.1007/s11227-006-0017-0</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System Testing-Software Engineering (26 Sep 2024)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9"/>
              </a:rPr>
              <a:t>https://www.geeksforgeeks.org/system-testing/</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Font typeface="Symbol" panose="05050102010706020507" pitchFamily="18" charset="2"/>
              <a:buChar char=""/>
            </a:pP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Tsui, F., Karam, O., &amp; Bernal, B. (2018). Essentials of Software Engineering (4</a:t>
            </a:r>
            <a:r>
              <a:rPr lang="en-US" sz="1100" kern="100" baseline="300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th</a:t>
            </a:r>
            <a:r>
              <a:rPr lang="en-US" sz="1100"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rPr>
              <a:t> ed..). Jones &amp; Bartlett Learning.     </a:t>
            </a:r>
            <a:r>
              <a:rPr lang="en-US" sz="1100" u="sng" kern="100">
                <a:solidFill>
                  <a:schemeClr val="tx2"/>
                </a:solidFill>
                <a:effectLst/>
                <a:latin typeface="Calibri Light" panose="020F0302020204030204" pitchFamily="34" charset="0"/>
                <a:ea typeface="Aptos" panose="020B0004020202020204" pitchFamily="34" charset="0"/>
                <a:cs typeface="Times New Roman" panose="02020603050405020304" pitchFamily="18" charset="0"/>
                <a:hlinkClick r:id="rId10"/>
              </a:rPr>
              <a:t>https://platform.virdocs.com/read/2348054/14/#/4/2[ch09]/4/2/4/4/2</a:t>
            </a:r>
            <a:endParaRPr lang="en-US" sz="11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100">
              <a:solidFill>
                <a:schemeClr val="tx2"/>
              </a:solidFill>
            </a:endParaRPr>
          </a:p>
        </p:txBody>
      </p:sp>
    </p:spTree>
    <p:extLst>
      <p:ext uri="{BB962C8B-B14F-4D97-AF65-F5344CB8AC3E}">
        <p14:creationId xmlns:p14="http://schemas.microsoft.com/office/powerpoint/2010/main" val="202065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2251E-1C43-7AC4-2B80-BEE8F5014208}"/>
              </a:ext>
            </a:extLst>
          </p:cNvPr>
          <p:cNvSpPr>
            <a:spLocks noGrp="1"/>
          </p:cNvSpPr>
          <p:nvPr>
            <p:ph type="title"/>
          </p:nvPr>
        </p:nvSpPr>
        <p:spPr>
          <a:xfrm>
            <a:off x="5560535" y="245742"/>
            <a:ext cx="5754696" cy="1837349"/>
          </a:xfrm>
        </p:spPr>
        <p:txBody>
          <a:bodyPr anchor="b">
            <a:normAutofit/>
          </a:bodyPr>
          <a:lstStyle/>
          <a:p>
            <a:pPr algn="ctr"/>
            <a:r>
              <a:rPr lang="en-US" sz="3600" dirty="0">
                <a:solidFill>
                  <a:schemeClr val="tx2"/>
                </a:solidFill>
              </a:rPr>
              <a:t>Key Aspects of SRS Document</a:t>
            </a: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0E7D9EF7-6169-4130-3961-AC90F7B53609}"/>
              </a:ext>
            </a:extLst>
          </p:cNvPr>
          <p:cNvSpPr>
            <a:spLocks noGrp="1"/>
          </p:cNvSpPr>
          <p:nvPr>
            <p:ph idx="1"/>
          </p:nvPr>
        </p:nvSpPr>
        <p:spPr>
          <a:xfrm>
            <a:off x="5004262" y="2213568"/>
            <a:ext cx="7138748" cy="4237108"/>
          </a:xfrm>
        </p:spPr>
        <p:txBody>
          <a:bodyPr anchor="t">
            <a:normAutofit/>
          </a:bodyPr>
          <a:lstStyle/>
          <a:p>
            <a:r>
              <a:rPr lang="en-US" sz="2000" dirty="0">
                <a:solidFill>
                  <a:schemeClr val="tx2"/>
                </a:solidFill>
              </a:rPr>
              <a:t>5 Sections: Introduction, Overall Description, System Features, External Interface Requirements and Other Non-Functional Requirements.</a:t>
            </a:r>
          </a:p>
          <a:p>
            <a:r>
              <a:rPr lang="en-US" sz="2000" dirty="0">
                <a:solidFill>
                  <a:schemeClr val="tx2"/>
                </a:solidFill>
              </a:rPr>
              <a:t>Purpose and Scope</a:t>
            </a:r>
          </a:p>
          <a:p>
            <a:pPr lvl="1"/>
            <a:r>
              <a:rPr lang="en-US" sz="2000" dirty="0">
                <a:solidFill>
                  <a:schemeClr val="tx2"/>
                </a:solidFill>
              </a:rPr>
              <a:t>Provide an outline for a student enrollment system</a:t>
            </a:r>
          </a:p>
          <a:p>
            <a:pPr lvl="1"/>
            <a:r>
              <a:rPr lang="en-US" sz="2000" dirty="0">
                <a:solidFill>
                  <a:schemeClr val="tx2"/>
                </a:solidFill>
              </a:rPr>
              <a:t>Allow students to manage their course schedule through a self-service website</a:t>
            </a:r>
          </a:p>
          <a:p>
            <a:pPr lvl="1"/>
            <a:r>
              <a:rPr lang="en-US" sz="2000" dirty="0">
                <a:solidFill>
                  <a:schemeClr val="tx2"/>
                </a:solidFill>
              </a:rPr>
              <a:t>Allows Guest users to register a student account or view school-offered courses.</a:t>
            </a:r>
          </a:p>
          <a:p>
            <a:pPr lvl="1"/>
            <a:r>
              <a:rPr lang="en-US" sz="2000" dirty="0">
                <a:solidFill>
                  <a:schemeClr val="tx2"/>
                </a:solidFill>
              </a:rPr>
              <a:t>Allow Students to log in and out of their account, view their current schedule, search available courses, register for a course, be added to a waitlist if a class is full, or drop a course from their schedules.</a:t>
            </a:r>
          </a:p>
          <a:p>
            <a:endParaRPr lang="en-US" sz="1100" dirty="0">
              <a:solidFill>
                <a:schemeClr val="tx2"/>
              </a:solidFill>
            </a:endParaRPr>
          </a:p>
          <a:p>
            <a:pPr lvl="1"/>
            <a:endParaRPr lang="en-US" sz="1100" dirty="0">
              <a:solidFill>
                <a:schemeClr val="tx2"/>
              </a:solidFill>
            </a:endParaRPr>
          </a:p>
        </p:txBody>
      </p:sp>
      <p:pic>
        <p:nvPicPr>
          <p:cNvPr id="6" name="Picture 5">
            <a:extLst>
              <a:ext uri="{FF2B5EF4-FFF2-40B4-BE49-F238E27FC236}">
                <a16:creationId xmlns:a16="http://schemas.microsoft.com/office/drawing/2014/main" id="{9C9716CB-F499-5479-6937-7BF265572EF1}"/>
              </a:ext>
            </a:extLst>
          </p:cNvPr>
          <p:cNvPicPr>
            <a:picLocks noChangeAspect="1"/>
          </p:cNvPicPr>
          <p:nvPr/>
        </p:nvPicPr>
        <p:blipFill>
          <a:blip r:embed="rId3"/>
          <a:stretch>
            <a:fillRect/>
          </a:stretch>
        </p:blipFill>
        <p:spPr>
          <a:xfrm>
            <a:off x="48990" y="0"/>
            <a:ext cx="4163006" cy="6838725"/>
          </a:xfrm>
          <a:prstGeom prst="rect">
            <a:avLst/>
          </a:prstGeom>
        </p:spPr>
      </p:pic>
    </p:spTree>
    <p:extLst>
      <p:ext uri="{BB962C8B-B14F-4D97-AF65-F5344CB8AC3E}">
        <p14:creationId xmlns:p14="http://schemas.microsoft.com/office/powerpoint/2010/main" val="7036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572B-FAF6-CA06-B345-15A9BF1226EC}"/>
              </a:ext>
            </a:extLst>
          </p:cNvPr>
          <p:cNvSpPr>
            <a:spLocks noGrp="1"/>
          </p:cNvSpPr>
          <p:nvPr>
            <p:ph type="title"/>
          </p:nvPr>
        </p:nvSpPr>
        <p:spPr>
          <a:xfrm>
            <a:off x="1581150" y="36874"/>
            <a:ext cx="10515600" cy="772751"/>
          </a:xfrm>
        </p:spPr>
        <p:txBody>
          <a:bodyPr/>
          <a:lstStyle/>
          <a:p>
            <a:pPr algn="ctr"/>
            <a:r>
              <a:rPr lang="en-US" b="0" i="0" dirty="0">
                <a:solidFill>
                  <a:srgbClr val="3D494C"/>
                </a:solidFill>
                <a:effectLst/>
                <a:latin typeface="Lato Extended"/>
              </a:rPr>
              <a:t>UML Design </a:t>
            </a:r>
            <a:r>
              <a:rPr lang="en-US" dirty="0">
                <a:solidFill>
                  <a:srgbClr val="3D494C"/>
                </a:solidFill>
                <a:latin typeface="Lato Extended"/>
              </a:rPr>
              <a:t>M</a:t>
            </a:r>
            <a:r>
              <a:rPr lang="en-US" b="0" i="0" dirty="0">
                <a:solidFill>
                  <a:srgbClr val="3D494C"/>
                </a:solidFill>
                <a:effectLst/>
                <a:latin typeface="Lato Extended"/>
              </a:rPr>
              <a:t>odel</a:t>
            </a:r>
            <a:endParaRPr lang="en-US" dirty="0"/>
          </a:p>
        </p:txBody>
      </p:sp>
      <p:pic>
        <p:nvPicPr>
          <p:cNvPr id="23" name="Picture 22">
            <a:extLst>
              <a:ext uri="{FF2B5EF4-FFF2-40B4-BE49-F238E27FC236}">
                <a16:creationId xmlns:a16="http://schemas.microsoft.com/office/drawing/2014/main" id="{B092F6A2-CBD5-C5FE-10F9-3A94810A5C32}"/>
              </a:ext>
            </a:extLst>
          </p:cNvPr>
          <p:cNvPicPr>
            <a:picLocks noChangeAspect="1"/>
          </p:cNvPicPr>
          <p:nvPr/>
        </p:nvPicPr>
        <p:blipFill>
          <a:blip r:embed="rId3"/>
          <a:stretch>
            <a:fillRect/>
          </a:stretch>
        </p:blipFill>
        <p:spPr>
          <a:xfrm>
            <a:off x="6200775" y="980697"/>
            <a:ext cx="5895975" cy="5334377"/>
          </a:xfrm>
          <a:prstGeom prst="rect">
            <a:avLst/>
          </a:prstGeom>
        </p:spPr>
      </p:pic>
      <p:sp>
        <p:nvSpPr>
          <p:cNvPr id="24" name="Oval 23">
            <a:extLst>
              <a:ext uri="{FF2B5EF4-FFF2-40B4-BE49-F238E27FC236}">
                <a16:creationId xmlns:a16="http://schemas.microsoft.com/office/drawing/2014/main" id="{EDDE7E88-723C-43B7-6755-E9B72A006659}"/>
              </a:ext>
            </a:extLst>
          </p:cNvPr>
          <p:cNvSpPr/>
          <p:nvPr/>
        </p:nvSpPr>
        <p:spPr>
          <a:xfrm>
            <a:off x="7720011" y="789348"/>
            <a:ext cx="2200275" cy="1087077"/>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Course Registration System</a:t>
            </a:r>
          </a:p>
        </p:txBody>
      </p:sp>
      <p:pic>
        <p:nvPicPr>
          <p:cNvPr id="11" name="Picture 10">
            <a:extLst>
              <a:ext uri="{FF2B5EF4-FFF2-40B4-BE49-F238E27FC236}">
                <a16:creationId xmlns:a16="http://schemas.microsoft.com/office/drawing/2014/main" id="{A0D852B8-0CE4-0285-6A41-F513882C4FD1}"/>
              </a:ext>
            </a:extLst>
          </p:cNvPr>
          <p:cNvPicPr>
            <a:picLocks noChangeAspect="1"/>
          </p:cNvPicPr>
          <p:nvPr/>
        </p:nvPicPr>
        <p:blipFill>
          <a:blip r:embed="rId4"/>
          <a:stretch>
            <a:fillRect/>
          </a:stretch>
        </p:blipFill>
        <p:spPr>
          <a:xfrm>
            <a:off x="95251" y="1129937"/>
            <a:ext cx="5895976" cy="5217841"/>
          </a:xfrm>
          <a:prstGeom prst="rect">
            <a:avLst/>
          </a:prstGeom>
        </p:spPr>
      </p:pic>
      <p:sp>
        <p:nvSpPr>
          <p:cNvPr id="16" name="Rectangle: Rounded Corners 15">
            <a:extLst>
              <a:ext uri="{FF2B5EF4-FFF2-40B4-BE49-F238E27FC236}">
                <a16:creationId xmlns:a16="http://schemas.microsoft.com/office/drawing/2014/main" id="{3940153B-02D6-E4C1-7400-A48956B4266B}"/>
              </a:ext>
            </a:extLst>
          </p:cNvPr>
          <p:cNvSpPr/>
          <p:nvPr/>
        </p:nvSpPr>
        <p:spPr>
          <a:xfrm>
            <a:off x="4861214" y="980697"/>
            <a:ext cx="1130012" cy="136084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13A9-6151-161A-F84D-425FF293CD0B}"/>
              </a:ext>
            </a:extLst>
          </p:cNvPr>
          <p:cNvSpPr>
            <a:spLocks noGrp="1"/>
          </p:cNvSpPr>
          <p:nvPr>
            <p:ph type="title"/>
          </p:nvPr>
        </p:nvSpPr>
        <p:spPr>
          <a:xfrm>
            <a:off x="0" y="0"/>
            <a:ext cx="7779896" cy="1325563"/>
          </a:xfrm>
        </p:spPr>
        <p:txBody>
          <a:bodyPr/>
          <a:lstStyle/>
          <a:p>
            <a:pPr algn="ctr"/>
            <a:r>
              <a:rPr lang="en-US" dirty="0"/>
              <a:t>MySQL Database Tables</a:t>
            </a:r>
          </a:p>
        </p:txBody>
      </p:sp>
      <p:pic>
        <p:nvPicPr>
          <p:cNvPr id="4" name="Picture 3">
            <a:extLst>
              <a:ext uri="{FF2B5EF4-FFF2-40B4-BE49-F238E27FC236}">
                <a16:creationId xmlns:a16="http://schemas.microsoft.com/office/drawing/2014/main" id="{B7E2568A-C3DE-853F-49ED-A76507B507E1}"/>
              </a:ext>
            </a:extLst>
          </p:cNvPr>
          <p:cNvPicPr>
            <a:picLocks noChangeAspect="1"/>
          </p:cNvPicPr>
          <p:nvPr/>
        </p:nvPicPr>
        <p:blipFill>
          <a:blip r:embed="rId3"/>
          <a:stretch>
            <a:fillRect/>
          </a:stretch>
        </p:blipFill>
        <p:spPr>
          <a:xfrm>
            <a:off x="1" y="2338409"/>
            <a:ext cx="5478905" cy="3081884"/>
          </a:xfrm>
          <a:prstGeom prst="rect">
            <a:avLst/>
          </a:prstGeom>
        </p:spPr>
      </p:pic>
      <p:sp>
        <p:nvSpPr>
          <p:cNvPr id="5" name="TextBox 4">
            <a:extLst>
              <a:ext uri="{FF2B5EF4-FFF2-40B4-BE49-F238E27FC236}">
                <a16:creationId xmlns:a16="http://schemas.microsoft.com/office/drawing/2014/main" id="{D74553C8-6D5B-A107-EDB2-1D93EC0EAF98}"/>
              </a:ext>
            </a:extLst>
          </p:cNvPr>
          <p:cNvSpPr txBox="1"/>
          <p:nvPr/>
        </p:nvSpPr>
        <p:spPr>
          <a:xfrm>
            <a:off x="95562" y="1938691"/>
            <a:ext cx="5287781" cy="369332"/>
          </a:xfrm>
          <a:prstGeom prst="rect">
            <a:avLst/>
          </a:prstGeom>
          <a:noFill/>
        </p:spPr>
        <p:txBody>
          <a:bodyPr wrap="square" rtlCol="0">
            <a:spAutoFit/>
          </a:bodyPr>
          <a:lstStyle/>
          <a:p>
            <a:pPr algn="ctr"/>
            <a:r>
              <a:rPr lang="en-US" dirty="0"/>
              <a:t>Registered Admin Table</a:t>
            </a:r>
          </a:p>
        </p:txBody>
      </p:sp>
      <p:pic>
        <p:nvPicPr>
          <p:cNvPr id="7" name="Picture 6" descr="A screenshot of a computer&#10;&#10;AI-generated content may be incorrect.">
            <a:extLst>
              <a:ext uri="{FF2B5EF4-FFF2-40B4-BE49-F238E27FC236}">
                <a16:creationId xmlns:a16="http://schemas.microsoft.com/office/drawing/2014/main" id="{B98905D0-5851-1400-29E4-06375F640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896" y="808983"/>
            <a:ext cx="4016739" cy="2259416"/>
          </a:xfrm>
          <a:prstGeom prst="rect">
            <a:avLst/>
          </a:prstGeom>
        </p:spPr>
      </p:pic>
      <p:sp>
        <p:nvSpPr>
          <p:cNvPr id="8" name="TextBox 7">
            <a:extLst>
              <a:ext uri="{FF2B5EF4-FFF2-40B4-BE49-F238E27FC236}">
                <a16:creationId xmlns:a16="http://schemas.microsoft.com/office/drawing/2014/main" id="{441BFC00-933C-06B1-640E-7BCE42B27576}"/>
              </a:ext>
            </a:extLst>
          </p:cNvPr>
          <p:cNvSpPr txBox="1"/>
          <p:nvPr/>
        </p:nvSpPr>
        <p:spPr>
          <a:xfrm>
            <a:off x="7779895" y="122142"/>
            <a:ext cx="4016739" cy="646331"/>
          </a:xfrm>
          <a:prstGeom prst="rect">
            <a:avLst/>
          </a:prstGeom>
          <a:noFill/>
        </p:spPr>
        <p:txBody>
          <a:bodyPr wrap="square" rtlCol="0">
            <a:spAutoFit/>
          </a:bodyPr>
          <a:lstStyle/>
          <a:p>
            <a:pPr algn="ctr"/>
            <a:r>
              <a:rPr lang="en-US" dirty="0"/>
              <a:t>Classes offered at this university drop-down</a:t>
            </a:r>
          </a:p>
        </p:txBody>
      </p:sp>
      <p:pic>
        <p:nvPicPr>
          <p:cNvPr id="10" name="Picture 9" descr="A screenshot of a computer&#10;&#10;AI-generated content may be incorrect.">
            <a:extLst>
              <a:ext uri="{FF2B5EF4-FFF2-40B4-BE49-F238E27FC236}">
                <a16:creationId xmlns:a16="http://schemas.microsoft.com/office/drawing/2014/main" id="{03513774-291C-B6F5-1450-CB5FFC6F3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729" y="3776116"/>
            <a:ext cx="5478905" cy="3081884"/>
          </a:xfrm>
          <a:prstGeom prst="rect">
            <a:avLst/>
          </a:prstGeom>
        </p:spPr>
      </p:pic>
      <p:sp>
        <p:nvSpPr>
          <p:cNvPr id="11" name="TextBox 10">
            <a:extLst>
              <a:ext uri="{FF2B5EF4-FFF2-40B4-BE49-F238E27FC236}">
                <a16:creationId xmlns:a16="http://schemas.microsoft.com/office/drawing/2014/main" id="{13EC9FFB-BF47-B00C-64F0-AA3EF79594CE}"/>
              </a:ext>
            </a:extLst>
          </p:cNvPr>
          <p:cNvSpPr txBox="1"/>
          <p:nvPr/>
        </p:nvSpPr>
        <p:spPr>
          <a:xfrm>
            <a:off x="6317729" y="3406784"/>
            <a:ext cx="5478904" cy="369332"/>
          </a:xfrm>
          <a:prstGeom prst="rect">
            <a:avLst/>
          </a:prstGeom>
          <a:noFill/>
        </p:spPr>
        <p:txBody>
          <a:bodyPr wrap="square" rtlCol="0">
            <a:spAutoFit/>
          </a:bodyPr>
          <a:lstStyle/>
          <a:p>
            <a:pPr algn="ctr"/>
            <a:r>
              <a:rPr lang="en-US" dirty="0"/>
              <a:t>Pen Testing Students Registered Table</a:t>
            </a:r>
          </a:p>
        </p:txBody>
      </p:sp>
    </p:spTree>
    <p:extLst>
      <p:ext uri="{BB962C8B-B14F-4D97-AF65-F5344CB8AC3E}">
        <p14:creationId xmlns:p14="http://schemas.microsoft.com/office/powerpoint/2010/main" val="241188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BFD9-C64B-49B4-05E2-B098974533EA}"/>
              </a:ext>
            </a:extLst>
          </p:cNvPr>
          <p:cNvSpPr>
            <a:spLocks noGrp="1"/>
          </p:cNvSpPr>
          <p:nvPr>
            <p:ph type="title"/>
          </p:nvPr>
        </p:nvSpPr>
        <p:spPr>
          <a:xfrm>
            <a:off x="11377" y="18655"/>
            <a:ext cx="6206543" cy="1325563"/>
          </a:xfrm>
        </p:spPr>
        <p:txBody>
          <a:bodyPr/>
          <a:lstStyle/>
          <a:p>
            <a:r>
              <a:rPr lang="en-US" dirty="0"/>
              <a:t>MySQL Database Tables</a:t>
            </a:r>
          </a:p>
        </p:txBody>
      </p:sp>
      <p:pic>
        <p:nvPicPr>
          <p:cNvPr id="5" name="Picture 4" descr="A screenshot of a computer&#10;&#10;AI-generated content may be incorrect.">
            <a:extLst>
              <a:ext uri="{FF2B5EF4-FFF2-40B4-BE49-F238E27FC236}">
                <a16:creationId xmlns:a16="http://schemas.microsoft.com/office/drawing/2014/main" id="{DAEC462E-F172-1DAC-3B3C-765F70269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24" y="2171722"/>
            <a:ext cx="4850153" cy="2728211"/>
          </a:xfrm>
          <a:prstGeom prst="rect">
            <a:avLst/>
          </a:prstGeom>
        </p:spPr>
      </p:pic>
      <p:sp>
        <p:nvSpPr>
          <p:cNvPr id="6" name="TextBox 5">
            <a:extLst>
              <a:ext uri="{FF2B5EF4-FFF2-40B4-BE49-F238E27FC236}">
                <a16:creationId xmlns:a16="http://schemas.microsoft.com/office/drawing/2014/main" id="{FFF3FACE-2BF5-C417-C4A4-3A3ECB9ADA9D}"/>
              </a:ext>
            </a:extLst>
          </p:cNvPr>
          <p:cNvSpPr txBox="1"/>
          <p:nvPr/>
        </p:nvSpPr>
        <p:spPr>
          <a:xfrm>
            <a:off x="441588" y="1471977"/>
            <a:ext cx="4827589" cy="369332"/>
          </a:xfrm>
          <a:prstGeom prst="rect">
            <a:avLst/>
          </a:prstGeom>
          <a:noFill/>
        </p:spPr>
        <p:txBody>
          <a:bodyPr wrap="square" rtlCol="0">
            <a:spAutoFit/>
          </a:bodyPr>
          <a:lstStyle/>
          <a:p>
            <a:pPr algn="ctr"/>
            <a:r>
              <a:rPr lang="en-US" dirty="0"/>
              <a:t>Students Registered Table</a:t>
            </a:r>
          </a:p>
        </p:txBody>
      </p:sp>
      <p:pic>
        <p:nvPicPr>
          <p:cNvPr id="7" name="Picture 6">
            <a:extLst>
              <a:ext uri="{FF2B5EF4-FFF2-40B4-BE49-F238E27FC236}">
                <a16:creationId xmlns:a16="http://schemas.microsoft.com/office/drawing/2014/main" id="{06FD1628-FC29-C230-E214-155EB4BB3385}"/>
              </a:ext>
            </a:extLst>
          </p:cNvPr>
          <p:cNvPicPr>
            <a:picLocks noChangeAspect="1"/>
          </p:cNvPicPr>
          <p:nvPr/>
        </p:nvPicPr>
        <p:blipFill>
          <a:blip r:embed="rId4"/>
          <a:stretch>
            <a:fillRect/>
          </a:stretch>
        </p:blipFill>
        <p:spPr>
          <a:xfrm>
            <a:off x="7192853" y="754203"/>
            <a:ext cx="4850153" cy="2728211"/>
          </a:xfrm>
          <a:prstGeom prst="rect">
            <a:avLst/>
          </a:prstGeom>
        </p:spPr>
      </p:pic>
      <p:sp>
        <p:nvSpPr>
          <p:cNvPr id="8" name="TextBox 7">
            <a:extLst>
              <a:ext uri="{FF2B5EF4-FFF2-40B4-BE49-F238E27FC236}">
                <a16:creationId xmlns:a16="http://schemas.microsoft.com/office/drawing/2014/main" id="{2D556D6F-3F69-5303-0534-99BD19203BB7}"/>
              </a:ext>
            </a:extLst>
          </p:cNvPr>
          <p:cNvSpPr txBox="1"/>
          <p:nvPr/>
        </p:nvSpPr>
        <p:spPr>
          <a:xfrm>
            <a:off x="7192853" y="291415"/>
            <a:ext cx="4850153" cy="369332"/>
          </a:xfrm>
          <a:prstGeom prst="rect">
            <a:avLst/>
          </a:prstGeom>
          <a:noFill/>
        </p:spPr>
        <p:txBody>
          <a:bodyPr wrap="square" rtlCol="0">
            <a:spAutoFit/>
          </a:bodyPr>
          <a:lstStyle/>
          <a:p>
            <a:pPr algn="ctr"/>
            <a:r>
              <a:rPr lang="en-US" dirty="0"/>
              <a:t>Student Enrolled Database with all Tables</a:t>
            </a:r>
          </a:p>
        </p:txBody>
      </p:sp>
      <p:sp>
        <p:nvSpPr>
          <p:cNvPr id="14" name="TextBox 13">
            <a:extLst>
              <a:ext uri="{FF2B5EF4-FFF2-40B4-BE49-F238E27FC236}">
                <a16:creationId xmlns:a16="http://schemas.microsoft.com/office/drawing/2014/main" id="{AD4BF64A-5CBF-43ED-89E5-089F9416403A}"/>
              </a:ext>
            </a:extLst>
          </p:cNvPr>
          <p:cNvSpPr txBox="1"/>
          <p:nvPr/>
        </p:nvSpPr>
        <p:spPr>
          <a:xfrm>
            <a:off x="5892384" y="3801237"/>
            <a:ext cx="4601980" cy="369332"/>
          </a:xfrm>
          <a:prstGeom prst="rect">
            <a:avLst/>
          </a:prstGeom>
          <a:noFill/>
        </p:spPr>
        <p:txBody>
          <a:bodyPr wrap="square" rtlCol="0">
            <a:spAutoFit/>
          </a:bodyPr>
          <a:lstStyle/>
          <a:p>
            <a:pPr algn="ctr"/>
            <a:r>
              <a:rPr lang="en-US" dirty="0"/>
              <a:t>Students Registered to a waitlist table</a:t>
            </a:r>
          </a:p>
        </p:txBody>
      </p:sp>
      <p:pic>
        <p:nvPicPr>
          <p:cNvPr id="13" name="Picture 12" descr="A screenshot of a computer&#10;&#10;AI-generated content may be incorrect.">
            <a:extLst>
              <a:ext uri="{FF2B5EF4-FFF2-40B4-BE49-F238E27FC236}">
                <a16:creationId xmlns:a16="http://schemas.microsoft.com/office/drawing/2014/main" id="{BBA9687A-6FDB-F2A6-FD8C-1B58C34A1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384" y="4269386"/>
            <a:ext cx="4601980" cy="2588614"/>
          </a:xfrm>
          <a:prstGeom prst="rect">
            <a:avLst/>
          </a:prstGeom>
        </p:spPr>
      </p:pic>
    </p:spTree>
    <p:extLst>
      <p:ext uri="{BB962C8B-B14F-4D97-AF65-F5344CB8AC3E}">
        <p14:creationId xmlns:p14="http://schemas.microsoft.com/office/powerpoint/2010/main" val="9891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in blue graduation gowns&#10;&#10;AI-generated content may be incorrect.">
            <a:extLst>
              <a:ext uri="{FF2B5EF4-FFF2-40B4-BE49-F238E27FC236}">
                <a16:creationId xmlns:a16="http://schemas.microsoft.com/office/drawing/2014/main" id="{6D96B8CD-B9C8-5B95-6834-A84691B5D6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l="740" t="4003" r="11469"/>
          <a:stretch/>
        </p:blipFill>
        <p:spPr>
          <a:xfrm>
            <a:off x="118135" y="2372592"/>
            <a:ext cx="3569230" cy="1828798"/>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59C7E722-D449-1AB5-F81F-CC3BC5B9B48A}"/>
              </a:ext>
            </a:extLst>
          </p:cNvPr>
          <p:cNvPicPr>
            <a:picLocks noChangeAspect="1"/>
          </p:cNvPicPr>
          <p:nvPr/>
        </p:nvPicPr>
        <p:blipFill>
          <a:blip r:embed="rId4">
            <a:extLst>
              <a:ext uri="{28A0092B-C50C-407E-A947-70E740481C1C}">
                <a14:useLocalDpi xmlns:a14="http://schemas.microsoft.com/office/drawing/2010/main" val="0"/>
              </a:ext>
            </a:extLst>
          </a:blip>
          <a:srcRect l="1" t="4385" r="198" b="20629"/>
          <a:stretch/>
        </p:blipFill>
        <p:spPr>
          <a:xfrm>
            <a:off x="8617794" y="1294003"/>
            <a:ext cx="3421472" cy="1828799"/>
          </a:xfrm>
          <a:prstGeom prst="rect">
            <a:avLst/>
          </a:prstGeom>
        </p:spPr>
      </p:pic>
      <p:pic>
        <p:nvPicPr>
          <p:cNvPr id="16" name="Picture 15">
            <a:extLst>
              <a:ext uri="{FF2B5EF4-FFF2-40B4-BE49-F238E27FC236}">
                <a16:creationId xmlns:a16="http://schemas.microsoft.com/office/drawing/2014/main" id="{6401E489-402B-500C-5E55-9E1731651EA6}"/>
              </a:ext>
            </a:extLst>
          </p:cNvPr>
          <p:cNvPicPr>
            <a:picLocks noChangeAspect="1"/>
          </p:cNvPicPr>
          <p:nvPr/>
        </p:nvPicPr>
        <p:blipFill>
          <a:blip r:embed="rId5"/>
          <a:srcRect l="6986" t="10408" r="12209" b="5769"/>
          <a:stretch/>
        </p:blipFill>
        <p:spPr>
          <a:xfrm>
            <a:off x="4308689" y="1060361"/>
            <a:ext cx="2853997" cy="2296085"/>
          </a:xfrm>
          <a:prstGeom prst="rect">
            <a:avLst/>
          </a:prstGeom>
        </p:spPr>
      </p:pic>
      <p:pic>
        <p:nvPicPr>
          <p:cNvPr id="18" name="Picture 17">
            <a:extLst>
              <a:ext uri="{FF2B5EF4-FFF2-40B4-BE49-F238E27FC236}">
                <a16:creationId xmlns:a16="http://schemas.microsoft.com/office/drawing/2014/main" id="{CCE3DCA9-EFAA-671C-1C4F-695660DEE926}"/>
              </a:ext>
            </a:extLst>
          </p:cNvPr>
          <p:cNvPicPr>
            <a:picLocks noChangeAspect="1"/>
          </p:cNvPicPr>
          <p:nvPr/>
        </p:nvPicPr>
        <p:blipFill>
          <a:blip r:embed="rId6"/>
          <a:srcRect l="1643" t="6599" r="50000" b="13617"/>
          <a:stretch/>
        </p:blipFill>
        <p:spPr>
          <a:xfrm>
            <a:off x="803422" y="4474923"/>
            <a:ext cx="1973917" cy="1831932"/>
          </a:xfrm>
          <a:prstGeom prst="rect">
            <a:avLst/>
          </a:prstGeom>
        </p:spPr>
      </p:pic>
      <p:pic>
        <p:nvPicPr>
          <p:cNvPr id="19" name="Picture 18">
            <a:extLst>
              <a:ext uri="{FF2B5EF4-FFF2-40B4-BE49-F238E27FC236}">
                <a16:creationId xmlns:a16="http://schemas.microsoft.com/office/drawing/2014/main" id="{0498EEB6-50AA-037F-05B3-76663E09F267}"/>
              </a:ext>
            </a:extLst>
          </p:cNvPr>
          <p:cNvPicPr>
            <a:picLocks noChangeAspect="1"/>
          </p:cNvPicPr>
          <p:nvPr/>
        </p:nvPicPr>
        <p:blipFill>
          <a:blip r:embed="rId7"/>
          <a:srcRect t="8306" r="11401" b="38977"/>
          <a:stretch/>
        </p:blipFill>
        <p:spPr>
          <a:xfrm>
            <a:off x="4203462" y="5669486"/>
            <a:ext cx="3421472" cy="1145145"/>
          </a:xfrm>
          <a:prstGeom prst="rect">
            <a:avLst/>
          </a:prstGeom>
        </p:spPr>
      </p:pic>
      <p:pic>
        <p:nvPicPr>
          <p:cNvPr id="20" name="Picture 19">
            <a:extLst>
              <a:ext uri="{FF2B5EF4-FFF2-40B4-BE49-F238E27FC236}">
                <a16:creationId xmlns:a16="http://schemas.microsoft.com/office/drawing/2014/main" id="{E76510A4-D7AA-FB78-860C-EE33AC682691}"/>
              </a:ext>
            </a:extLst>
          </p:cNvPr>
          <p:cNvPicPr>
            <a:picLocks noChangeAspect="1"/>
          </p:cNvPicPr>
          <p:nvPr/>
        </p:nvPicPr>
        <p:blipFill>
          <a:blip r:embed="rId8"/>
          <a:srcRect t="11811" r="58455" b="42010"/>
          <a:stretch/>
        </p:blipFill>
        <p:spPr>
          <a:xfrm>
            <a:off x="9268482" y="5050073"/>
            <a:ext cx="2120096" cy="1325563"/>
          </a:xfrm>
          <a:prstGeom prst="rect">
            <a:avLst/>
          </a:prstGeom>
        </p:spPr>
      </p:pic>
      <p:pic>
        <p:nvPicPr>
          <p:cNvPr id="21" name="Picture 20">
            <a:extLst>
              <a:ext uri="{FF2B5EF4-FFF2-40B4-BE49-F238E27FC236}">
                <a16:creationId xmlns:a16="http://schemas.microsoft.com/office/drawing/2014/main" id="{9954AC45-58B7-4D0B-B1BA-CABA3A62B574}"/>
              </a:ext>
            </a:extLst>
          </p:cNvPr>
          <p:cNvPicPr>
            <a:picLocks noChangeAspect="1"/>
          </p:cNvPicPr>
          <p:nvPr/>
        </p:nvPicPr>
        <p:blipFill>
          <a:blip r:embed="rId9"/>
          <a:srcRect t="10930" r="57932" b="27890"/>
          <a:stretch/>
        </p:blipFill>
        <p:spPr>
          <a:xfrm>
            <a:off x="9268482" y="3301949"/>
            <a:ext cx="1827646" cy="1495101"/>
          </a:xfrm>
          <a:prstGeom prst="rect">
            <a:avLst/>
          </a:prstGeom>
        </p:spPr>
      </p:pic>
      <p:pic>
        <p:nvPicPr>
          <p:cNvPr id="22" name="Picture 21">
            <a:extLst>
              <a:ext uri="{FF2B5EF4-FFF2-40B4-BE49-F238E27FC236}">
                <a16:creationId xmlns:a16="http://schemas.microsoft.com/office/drawing/2014/main" id="{35A751A0-056F-9962-EF16-9E25BF6FAC6B}"/>
              </a:ext>
            </a:extLst>
          </p:cNvPr>
          <p:cNvPicPr>
            <a:picLocks noChangeAspect="1"/>
          </p:cNvPicPr>
          <p:nvPr/>
        </p:nvPicPr>
        <p:blipFill>
          <a:blip r:embed="rId10"/>
          <a:srcRect t="10188" r="60752" b="20969"/>
          <a:stretch/>
        </p:blipFill>
        <p:spPr>
          <a:xfrm>
            <a:off x="4831364" y="3484015"/>
            <a:ext cx="2120096" cy="2091847"/>
          </a:xfrm>
          <a:prstGeom prst="rect">
            <a:avLst/>
          </a:prstGeom>
        </p:spPr>
      </p:pic>
      <p:sp>
        <p:nvSpPr>
          <p:cNvPr id="23" name="Title 1">
            <a:extLst>
              <a:ext uri="{FF2B5EF4-FFF2-40B4-BE49-F238E27FC236}">
                <a16:creationId xmlns:a16="http://schemas.microsoft.com/office/drawing/2014/main" id="{99F71C64-3B5D-0451-0BEA-C75ABEC70E2E}"/>
              </a:ext>
            </a:extLst>
          </p:cNvPr>
          <p:cNvSpPr txBox="1">
            <a:spLocks/>
          </p:cNvSpPr>
          <p:nvPr/>
        </p:nvSpPr>
        <p:spPr>
          <a:xfrm>
            <a:off x="663237" y="1121162"/>
            <a:ext cx="3211018"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Landing/Home Page for Users /PHP Code</a:t>
            </a:r>
          </a:p>
        </p:txBody>
      </p:sp>
      <p:sp>
        <p:nvSpPr>
          <p:cNvPr id="24" name="Title 1">
            <a:extLst>
              <a:ext uri="{FF2B5EF4-FFF2-40B4-BE49-F238E27FC236}">
                <a16:creationId xmlns:a16="http://schemas.microsoft.com/office/drawing/2014/main" id="{048EFB14-7599-5B56-4C9F-F2F7A4730754}"/>
              </a:ext>
            </a:extLst>
          </p:cNvPr>
          <p:cNvSpPr txBox="1">
            <a:spLocks/>
          </p:cNvSpPr>
          <p:nvPr/>
        </p:nvSpPr>
        <p:spPr>
          <a:xfrm>
            <a:off x="8725446" y="0"/>
            <a:ext cx="3211018"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Login Page for Students /PHP Code</a:t>
            </a:r>
          </a:p>
        </p:txBody>
      </p:sp>
      <p:sp>
        <p:nvSpPr>
          <p:cNvPr id="25" name="Title 1">
            <a:extLst>
              <a:ext uri="{FF2B5EF4-FFF2-40B4-BE49-F238E27FC236}">
                <a16:creationId xmlns:a16="http://schemas.microsoft.com/office/drawing/2014/main" id="{508BA0DA-BD44-259F-41FC-E11409BAB862}"/>
              </a:ext>
            </a:extLst>
          </p:cNvPr>
          <p:cNvSpPr txBox="1">
            <a:spLocks/>
          </p:cNvSpPr>
          <p:nvPr/>
        </p:nvSpPr>
        <p:spPr>
          <a:xfrm>
            <a:off x="4339409" y="30516"/>
            <a:ext cx="3211018" cy="1145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Enrollment for a User to Become a Student /PHP Code</a:t>
            </a:r>
          </a:p>
        </p:txBody>
      </p:sp>
    </p:spTree>
    <p:extLst>
      <p:ext uri="{BB962C8B-B14F-4D97-AF65-F5344CB8AC3E}">
        <p14:creationId xmlns:p14="http://schemas.microsoft.com/office/powerpoint/2010/main" val="256061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1C8BF4-C41C-A9CE-AB53-11746EF91C45}"/>
              </a:ext>
            </a:extLst>
          </p:cNvPr>
          <p:cNvPicPr>
            <a:picLocks noChangeAspect="1"/>
          </p:cNvPicPr>
          <p:nvPr/>
        </p:nvPicPr>
        <p:blipFill>
          <a:blip r:embed="rId3"/>
          <a:srcRect t="6238"/>
          <a:stretch/>
        </p:blipFill>
        <p:spPr>
          <a:xfrm>
            <a:off x="0" y="1554855"/>
            <a:ext cx="4159894" cy="2193979"/>
          </a:xfrm>
          <a:prstGeom prst="rect">
            <a:avLst/>
          </a:prstGeom>
        </p:spPr>
      </p:pic>
      <p:pic>
        <p:nvPicPr>
          <p:cNvPr id="5" name="Picture 4">
            <a:extLst>
              <a:ext uri="{FF2B5EF4-FFF2-40B4-BE49-F238E27FC236}">
                <a16:creationId xmlns:a16="http://schemas.microsoft.com/office/drawing/2014/main" id="{507AD242-AA9B-F61A-0082-BCB43AF5C349}"/>
              </a:ext>
            </a:extLst>
          </p:cNvPr>
          <p:cNvPicPr>
            <a:picLocks noChangeAspect="1"/>
          </p:cNvPicPr>
          <p:nvPr/>
        </p:nvPicPr>
        <p:blipFill>
          <a:blip r:embed="rId4"/>
          <a:srcRect t="4819"/>
          <a:stretch/>
        </p:blipFill>
        <p:spPr>
          <a:xfrm>
            <a:off x="4420268" y="1325563"/>
            <a:ext cx="3611840" cy="2222765"/>
          </a:xfrm>
          <a:prstGeom prst="rect">
            <a:avLst/>
          </a:prstGeom>
        </p:spPr>
      </p:pic>
      <p:pic>
        <p:nvPicPr>
          <p:cNvPr id="6" name="Picture 5">
            <a:extLst>
              <a:ext uri="{FF2B5EF4-FFF2-40B4-BE49-F238E27FC236}">
                <a16:creationId xmlns:a16="http://schemas.microsoft.com/office/drawing/2014/main" id="{9609346C-BEBF-2873-3E3A-46A15726DEAC}"/>
              </a:ext>
            </a:extLst>
          </p:cNvPr>
          <p:cNvPicPr>
            <a:picLocks noChangeAspect="1"/>
          </p:cNvPicPr>
          <p:nvPr/>
        </p:nvPicPr>
        <p:blipFill>
          <a:blip r:embed="rId5"/>
          <a:stretch>
            <a:fillRect/>
          </a:stretch>
        </p:blipFill>
        <p:spPr>
          <a:xfrm>
            <a:off x="8187474" y="1339956"/>
            <a:ext cx="3611840" cy="2225908"/>
          </a:xfrm>
          <a:prstGeom prst="rect">
            <a:avLst/>
          </a:prstGeom>
        </p:spPr>
      </p:pic>
      <p:pic>
        <p:nvPicPr>
          <p:cNvPr id="7" name="Picture 6">
            <a:extLst>
              <a:ext uri="{FF2B5EF4-FFF2-40B4-BE49-F238E27FC236}">
                <a16:creationId xmlns:a16="http://schemas.microsoft.com/office/drawing/2014/main" id="{BD614AF6-4932-7135-DBD9-9E24D0BFDEFE}"/>
              </a:ext>
            </a:extLst>
          </p:cNvPr>
          <p:cNvPicPr>
            <a:picLocks noChangeAspect="1"/>
          </p:cNvPicPr>
          <p:nvPr/>
        </p:nvPicPr>
        <p:blipFill>
          <a:blip r:embed="rId6"/>
          <a:srcRect t="10245" r="51750" b="6925"/>
          <a:stretch/>
        </p:blipFill>
        <p:spPr>
          <a:xfrm>
            <a:off x="4460275" y="3698994"/>
            <a:ext cx="3271450" cy="3159006"/>
          </a:xfrm>
          <a:prstGeom prst="rect">
            <a:avLst/>
          </a:prstGeom>
        </p:spPr>
      </p:pic>
      <p:pic>
        <p:nvPicPr>
          <p:cNvPr id="8" name="Picture 7">
            <a:extLst>
              <a:ext uri="{FF2B5EF4-FFF2-40B4-BE49-F238E27FC236}">
                <a16:creationId xmlns:a16="http://schemas.microsoft.com/office/drawing/2014/main" id="{78507E9F-E625-EB43-B711-7DA526135DF2}"/>
              </a:ext>
            </a:extLst>
          </p:cNvPr>
          <p:cNvPicPr>
            <a:picLocks noChangeAspect="1"/>
          </p:cNvPicPr>
          <p:nvPr/>
        </p:nvPicPr>
        <p:blipFill>
          <a:blip r:embed="rId7"/>
          <a:srcRect t="10253" r="59206" b="32379"/>
          <a:stretch/>
        </p:blipFill>
        <p:spPr>
          <a:xfrm>
            <a:off x="8408887" y="3580257"/>
            <a:ext cx="2292173" cy="1325562"/>
          </a:xfrm>
          <a:prstGeom prst="rect">
            <a:avLst/>
          </a:prstGeom>
        </p:spPr>
      </p:pic>
      <p:pic>
        <p:nvPicPr>
          <p:cNvPr id="9" name="Picture 8">
            <a:extLst>
              <a:ext uri="{FF2B5EF4-FFF2-40B4-BE49-F238E27FC236}">
                <a16:creationId xmlns:a16="http://schemas.microsoft.com/office/drawing/2014/main" id="{1BBB6E4D-2914-3BAE-DC0B-BE2F063EF97A}"/>
              </a:ext>
            </a:extLst>
          </p:cNvPr>
          <p:cNvPicPr>
            <a:picLocks noChangeAspect="1"/>
          </p:cNvPicPr>
          <p:nvPr/>
        </p:nvPicPr>
        <p:blipFill>
          <a:blip r:embed="rId8"/>
          <a:srcRect l="567" t="11297" r="22788" b="29488"/>
          <a:stretch/>
        </p:blipFill>
        <p:spPr>
          <a:xfrm>
            <a:off x="8408887" y="5049898"/>
            <a:ext cx="2908622" cy="1264023"/>
          </a:xfrm>
          <a:prstGeom prst="rect">
            <a:avLst/>
          </a:prstGeom>
        </p:spPr>
      </p:pic>
      <p:pic>
        <p:nvPicPr>
          <p:cNvPr id="11" name="Picture 10">
            <a:extLst>
              <a:ext uri="{FF2B5EF4-FFF2-40B4-BE49-F238E27FC236}">
                <a16:creationId xmlns:a16="http://schemas.microsoft.com/office/drawing/2014/main" id="{1CE98D71-4E34-6A1D-B9A7-2D2BC869302C}"/>
              </a:ext>
            </a:extLst>
          </p:cNvPr>
          <p:cNvPicPr>
            <a:picLocks noChangeAspect="1"/>
          </p:cNvPicPr>
          <p:nvPr/>
        </p:nvPicPr>
        <p:blipFill>
          <a:blip r:embed="rId9"/>
          <a:srcRect t="8933" r="53454" b="11580"/>
          <a:stretch/>
        </p:blipFill>
        <p:spPr>
          <a:xfrm>
            <a:off x="0" y="3971200"/>
            <a:ext cx="3005196" cy="2886800"/>
          </a:xfrm>
          <a:prstGeom prst="rect">
            <a:avLst/>
          </a:prstGeom>
        </p:spPr>
      </p:pic>
      <p:sp>
        <p:nvSpPr>
          <p:cNvPr id="13" name="Title 1">
            <a:extLst>
              <a:ext uri="{FF2B5EF4-FFF2-40B4-BE49-F238E27FC236}">
                <a16:creationId xmlns:a16="http://schemas.microsoft.com/office/drawing/2014/main" id="{BC35462B-201E-9CCA-CA5C-AD0A90505FAB}"/>
              </a:ext>
            </a:extLst>
          </p:cNvPr>
          <p:cNvSpPr txBox="1">
            <a:spLocks/>
          </p:cNvSpPr>
          <p:nvPr/>
        </p:nvSpPr>
        <p:spPr>
          <a:xfrm>
            <a:off x="194872" y="118109"/>
            <a:ext cx="321101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Student Home Page/PHP Code</a:t>
            </a:r>
          </a:p>
        </p:txBody>
      </p:sp>
      <p:sp>
        <p:nvSpPr>
          <p:cNvPr id="15" name="Title 1">
            <a:extLst>
              <a:ext uri="{FF2B5EF4-FFF2-40B4-BE49-F238E27FC236}">
                <a16:creationId xmlns:a16="http://schemas.microsoft.com/office/drawing/2014/main" id="{38D780BA-3798-A386-94F6-A68F2AE74D44}"/>
              </a:ext>
            </a:extLst>
          </p:cNvPr>
          <p:cNvSpPr txBox="1">
            <a:spLocks/>
          </p:cNvSpPr>
          <p:nvPr/>
        </p:nvSpPr>
        <p:spPr>
          <a:xfrm>
            <a:off x="4620678" y="110614"/>
            <a:ext cx="262326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Classes to register for/PHP Code</a:t>
            </a:r>
          </a:p>
        </p:txBody>
      </p:sp>
      <p:sp>
        <p:nvSpPr>
          <p:cNvPr id="17" name="Title 1">
            <a:extLst>
              <a:ext uri="{FF2B5EF4-FFF2-40B4-BE49-F238E27FC236}">
                <a16:creationId xmlns:a16="http://schemas.microsoft.com/office/drawing/2014/main" id="{BCDAF708-7E34-7ADE-9989-2222C81B251B}"/>
              </a:ext>
            </a:extLst>
          </p:cNvPr>
          <p:cNvSpPr txBox="1">
            <a:spLocks/>
          </p:cNvSpPr>
          <p:nvPr/>
        </p:nvSpPr>
        <p:spPr>
          <a:xfrm>
            <a:off x="8645565" y="108802"/>
            <a:ext cx="3211018" cy="13255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Enter Student Information to Register /PHP Code</a:t>
            </a:r>
          </a:p>
        </p:txBody>
      </p:sp>
    </p:spTree>
    <p:extLst>
      <p:ext uri="{BB962C8B-B14F-4D97-AF65-F5344CB8AC3E}">
        <p14:creationId xmlns:p14="http://schemas.microsoft.com/office/powerpoint/2010/main" val="283461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C572-BDD4-304F-6C34-8BE7C6D3CA12}"/>
              </a:ext>
            </a:extLst>
          </p:cNvPr>
          <p:cNvSpPr>
            <a:spLocks noGrp="1"/>
          </p:cNvSpPr>
          <p:nvPr>
            <p:ph type="title"/>
          </p:nvPr>
        </p:nvSpPr>
        <p:spPr>
          <a:xfrm>
            <a:off x="964504" y="0"/>
            <a:ext cx="4182875" cy="1325563"/>
          </a:xfrm>
        </p:spPr>
        <p:txBody>
          <a:bodyPr>
            <a:normAutofit fontScale="90000"/>
          </a:bodyPr>
          <a:lstStyle/>
          <a:p>
            <a:pPr algn="ctr"/>
            <a:r>
              <a:rPr lang="en-US" dirty="0"/>
              <a:t>Registration for Waitlist/PHP Code</a:t>
            </a:r>
          </a:p>
        </p:txBody>
      </p:sp>
      <p:pic>
        <p:nvPicPr>
          <p:cNvPr id="4" name="Picture 3">
            <a:extLst>
              <a:ext uri="{FF2B5EF4-FFF2-40B4-BE49-F238E27FC236}">
                <a16:creationId xmlns:a16="http://schemas.microsoft.com/office/drawing/2014/main" id="{C5638BB2-3BA4-36FE-251B-FF418C4E0D51}"/>
              </a:ext>
            </a:extLst>
          </p:cNvPr>
          <p:cNvPicPr>
            <a:picLocks noChangeAspect="1"/>
          </p:cNvPicPr>
          <p:nvPr/>
        </p:nvPicPr>
        <p:blipFill>
          <a:blip r:embed="rId3"/>
          <a:srcRect l="13300" t="6734" r="15094" b="12765"/>
          <a:stretch/>
        </p:blipFill>
        <p:spPr>
          <a:xfrm>
            <a:off x="964504" y="1298701"/>
            <a:ext cx="4182875" cy="2645188"/>
          </a:xfrm>
          <a:prstGeom prst="rect">
            <a:avLst/>
          </a:prstGeom>
        </p:spPr>
      </p:pic>
      <p:pic>
        <p:nvPicPr>
          <p:cNvPr id="5" name="Picture 4">
            <a:extLst>
              <a:ext uri="{FF2B5EF4-FFF2-40B4-BE49-F238E27FC236}">
                <a16:creationId xmlns:a16="http://schemas.microsoft.com/office/drawing/2014/main" id="{C8A117EC-A4E6-2529-F4BE-8CC6E0FA6A00}"/>
              </a:ext>
            </a:extLst>
          </p:cNvPr>
          <p:cNvPicPr>
            <a:picLocks noChangeAspect="1"/>
          </p:cNvPicPr>
          <p:nvPr/>
        </p:nvPicPr>
        <p:blipFill>
          <a:blip r:embed="rId4"/>
          <a:srcRect t="11109" r="33925" b="50000"/>
          <a:stretch/>
        </p:blipFill>
        <p:spPr>
          <a:xfrm>
            <a:off x="3343633" y="4244067"/>
            <a:ext cx="1803746" cy="1315232"/>
          </a:xfrm>
          <a:prstGeom prst="rect">
            <a:avLst/>
          </a:prstGeom>
        </p:spPr>
      </p:pic>
      <p:pic>
        <p:nvPicPr>
          <p:cNvPr id="6" name="Picture 5">
            <a:extLst>
              <a:ext uri="{FF2B5EF4-FFF2-40B4-BE49-F238E27FC236}">
                <a16:creationId xmlns:a16="http://schemas.microsoft.com/office/drawing/2014/main" id="{41BAB43F-4E01-D830-8300-83146714A54C}"/>
              </a:ext>
            </a:extLst>
          </p:cNvPr>
          <p:cNvPicPr>
            <a:picLocks noChangeAspect="1"/>
          </p:cNvPicPr>
          <p:nvPr/>
        </p:nvPicPr>
        <p:blipFill>
          <a:blip r:embed="rId5"/>
          <a:srcRect t="11420" r="56443" b="15579"/>
          <a:stretch/>
        </p:blipFill>
        <p:spPr>
          <a:xfrm>
            <a:off x="964504" y="4244067"/>
            <a:ext cx="1628794" cy="1535536"/>
          </a:xfrm>
          <a:prstGeom prst="rect">
            <a:avLst/>
          </a:prstGeom>
        </p:spPr>
      </p:pic>
      <p:sp>
        <p:nvSpPr>
          <p:cNvPr id="9" name="Title 1">
            <a:extLst>
              <a:ext uri="{FF2B5EF4-FFF2-40B4-BE49-F238E27FC236}">
                <a16:creationId xmlns:a16="http://schemas.microsoft.com/office/drawing/2014/main" id="{6D1673F5-57F3-3E52-86C1-16603E251419}"/>
              </a:ext>
            </a:extLst>
          </p:cNvPr>
          <p:cNvSpPr txBox="1">
            <a:spLocks/>
          </p:cNvSpPr>
          <p:nvPr/>
        </p:nvSpPr>
        <p:spPr>
          <a:xfrm>
            <a:off x="7231280" y="-1"/>
            <a:ext cx="3996216"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View Registered Courses/PHP Code</a:t>
            </a:r>
          </a:p>
        </p:txBody>
      </p:sp>
      <p:pic>
        <p:nvPicPr>
          <p:cNvPr id="10" name="Picture 9">
            <a:extLst>
              <a:ext uri="{FF2B5EF4-FFF2-40B4-BE49-F238E27FC236}">
                <a16:creationId xmlns:a16="http://schemas.microsoft.com/office/drawing/2014/main" id="{51BB298E-7D3F-ABEA-0EC9-27BC2EF3506E}"/>
              </a:ext>
            </a:extLst>
          </p:cNvPr>
          <p:cNvPicPr>
            <a:picLocks noChangeAspect="1"/>
          </p:cNvPicPr>
          <p:nvPr/>
        </p:nvPicPr>
        <p:blipFill>
          <a:blip r:embed="rId6"/>
          <a:srcRect l="4173" t="5653" r="11122"/>
          <a:stretch/>
        </p:blipFill>
        <p:spPr>
          <a:xfrm>
            <a:off x="7231282" y="1448241"/>
            <a:ext cx="3996214" cy="2495648"/>
          </a:xfrm>
          <a:prstGeom prst="rect">
            <a:avLst/>
          </a:prstGeom>
        </p:spPr>
      </p:pic>
      <p:pic>
        <p:nvPicPr>
          <p:cNvPr id="11" name="Picture 10">
            <a:extLst>
              <a:ext uri="{FF2B5EF4-FFF2-40B4-BE49-F238E27FC236}">
                <a16:creationId xmlns:a16="http://schemas.microsoft.com/office/drawing/2014/main" id="{9D2A17F0-0E1A-C21A-F0F0-C936D4E0C316}"/>
              </a:ext>
            </a:extLst>
          </p:cNvPr>
          <p:cNvPicPr>
            <a:picLocks noChangeAspect="1"/>
          </p:cNvPicPr>
          <p:nvPr/>
        </p:nvPicPr>
        <p:blipFill>
          <a:blip r:embed="rId7"/>
          <a:stretch>
            <a:fillRect/>
          </a:stretch>
        </p:blipFill>
        <p:spPr>
          <a:xfrm>
            <a:off x="7228986" y="4285824"/>
            <a:ext cx="3996214" cy="2247870"/>
          </a:xfrm>
          <a:prstGeom prst="rect">
            <a:avLst/>
          </a:prstGeom>
        </p:spPr>
      </p:pic>
    </p:spTree>
    <p:extLst>
      <p:ext uri="{BB962C8B-B14F-4D97-AF65-F5344CB8AC3E}">
        <p14:creationId xmlns:p14="http://schemas.microsoft.com/office/powerpoint/2010/main" val="3244642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3D763-E33A-7F48-A3D7-45E0CFDBBF8B}"/>
              </a:ext>
            </a:extLst>
          </p:cNvPr>
          <p:cNvPicPr>
            <a:picLocks noChangeAspect="1"/>
          </p:cNvPicPr>
          <p:nvPr/>
        </p:nvPicPr>
        <p:blipFill>
          <a:blip r:embed="rId3"/>
          <a:srcRect l="10608" t="8973" r="10548"/>
          <a:stretch/>
        </p:blipFill>
        <p:spPr>
          <a:xfrm>
            <a:off x="166611" y="3757647"/>
            <a:ext cx="3135525" cy="2036241"/>
          </a:xfrm>
          <a:prstGeom prst="rect">
            <a:avLst/>
          </a:prstGeom>
        </p:spPr>
      </p:pic>
      <p:pic>
        <p:nvPicPr>
          <p:cNvPr id="6" name="Picture 5">
            <a:extLst>
              <a:ext uri="{FF2B5EF4-FFF2-40B4-BE49-F238E27FC236}">
                <a16:creationId xmlns:a16="http://schemas.microsoft.com/office/drawing/2014/main" id="{F5363BD3-4883-0535-7D98-79DFEECE78F2}"/>
              </a:ext>
            </a:extLst>
          </p:cNvPr>
          <p:cNvPicPr>
            <a:picLocks noChangeAspect="1"/>
          </p:cNvPicPr>
          <p:nvPr/>
        </p:nvPicPr>
        <p:blipFill>
          <a:blip r:embed="rId4"/>
          <a:srcRect l="28135" t="7238" r="25385" b="62419"/>
          <a:stretch/>
        </p:blipFill>
        <p:spPr>
          <a:xfrm>
            <a:off x="9479008" y="2081281"/>
            <a:ext cx="2712992" cy="617861"/>
          </a:xfrm>
          <a:prstGeom prst="rect">
            <a:avLst/>
          </a:prstGeom>
        </p:spPr>
      </p:pic>
      <p:pic>
        <p:nvPicPr>
          <p:cNvPr id="7" name="Picture 6">
            <a:extLst>
              <a:ext uri="{FF2B5EF4-FFF2-40B4-BE49-F238E27FC236}">
                <a16:creationId xmlns:a16="http://schemas.microsoft.com/office/drawing/2014/main" id="{D6FB4EB1-9506-7A6D-3217-85E05A731375}"/>
              </a:ext>
            </a:extLst>
          </p:cNvPr>
          <p:cNvPicPr>
            <a:picLocks noChangeAspect="1"/>
          </p:cNvPicPr>
          <p:nvPr/>
        </p:nvPicPr>
        <p:blipFill>
          <a:blip r:embed="rId5"/>
          <a:srcRect l="12851" t="6239" r="11773" b="25147"/>
          <a:stretch/>
        </p:blipFill>
        <p:spPr>
          <a:xfrm>
            <a:off x="166611" y="443907"/>
            <a:ext cx="3135525" cy="1891430"/>
          </a:xfrm>
          <a:prstGeom prst="rect">
            <a:avLst/>
          </a:prstGeom>
        </p:spPr>
      </p:pic>
      <p:pic>
        <p:nvPicPr>
          <p:cNvPr id="8" name="Picture 7">
            <a:extLst>
              <a:ext uri="{FF2B5EF4-FFF2-40B4-BE49-F238E27FC236}">
                <a16:creationId xmlns:a16="http://schemas.microsoft.com/office/drawing/2014/main" id="{FF28594A-B07D-D79A-1CE8-1804918E6899}"/>
              </a:ext>
            </a:extLst>
          </p:cNvPr>
          <p:cNvPicPr>
            <a:picLocks noChangeAspect="1"/>
          </p:cNvPicPr>
          <p:nvPr/>
        </p:nvPicPr>
        <p:blipFill>
          <a:blip r:embed="rId6"/>
          <a:srcRect t="9507" r="50730"/>
          <a:stretch/>
        </p:blipFill>
        <p:spPr>
          <a:xfrm>
            <a:off x="3443625" y="3990586"/>
            <a:ext cx="1520007" cy="1570361"/>
          </a:xfrm>
          <a:prstGeom prst="rect">
            <a:avLst/>
          </a:prstGeom>
        </p:spPr>
      </p:pic>
      <p:pic>
        <p:nvPicPr>
          <p:cNvPr id="9" name="Picture 8">
            <a:extLst>
              <a:ext uri="{FF2B5EF4-FFF2-40B4-BE49-F238E27FC236}">
                <a16:creationId xmlns:a16="http://schemas.microsoft.com/office/drawing/2014/main" id="{F68DC8DE-2167-0264-E082-C1F19CA0E417}"/>
              </a:ext>
            </a:extLst>
          </p:cNvPr>
          <p:cNvPicPr>
            <a:picLocks noChangeAspect="1"/>
          </p:cNvPicPr>
          <p:nvPr/>
        </p:nvPicPr>
        <p:blipFill>
          <a:blip r:embed="rId7"/>
          <a:srcRect l="13777" t="9008" r="11776" b="13450"/>
          <a:stretch/>
        </p:blipFill>
        <p:spPr>
          <a:xfrm>
            <a:off x="5649809" y="1721406"/>
            <a:ext cx="3475523" cy="2036241"/>
          </a:xfrm>
          <a:prstGeom prst="rect">
            <a:avLst/>
          </a:prstGeom>
        </p:spPr>
      </p:pic>
      <p:pic>
        <p:nvPicPr>
          <p:cNvPr id="11" name="Picture 10">
            <a:extLst>
              <a:ext uri="{FF2B5EF4-FFF2-40B4-BE49-F238E27FC236}">
                <a16:creationId xmlns:a16="http://schemas.microsoft.com/office/drawing/2014/main" id="{0B941C4A-DD93-6523-F214-B625E4AF820F}"/>
              </a:ext>
            </a:extLst>
          </p:cNvPr>
          <p:cNvPicPr>
            <a:picLocks noChangeAspect="1"/>
          </p:cNvPicPr>
          <p:nvPr/>
        </p:nvPicPr>
        <p:blipFill>
          <a:blip r:embed="rId8"/>
          <a:srcRect t="10362" r="58463" b="53550"/>
          <a:stretch/>
        </p:blipFill>
        <p:spPr>
          <a:xfrm>
            <a:off x="9479609" y="2931598"/>
            <a:ext cx="2712391" cy="1325563"/>
          </a:xfrm>
          <a:prstGeom prst="rect">
            <a:avLst/>
          </a:prstGeom>
        </p:spPr>
      </p:pic>
      <p:sp>
        <p:nvSpPr>
          <p:cNvPr id="12" name="Title 1">
            <a:extLst>
              <a:ext uri="{FF2B5EF4-FFF2-40B4-BE49-F238E27FC236}">
                <a16:creationId xmlns:a16="http://schemas.microsoft.com/office/drawing/2014/main" id="{9832775D-D34F-4C26-20E7-DD1C34F9ACEF}"/>
              </a:ext>
            </a:extLst>
          </p:cNvPr>
          <p:cNvSpPr txBox="1">
            <a:spLocks/>
          </p:cNvSpPr>
          <p:nvPr/>
        </p:nvSpPr>
        <p:spPr>
          <a:xfrm>
            <a:off x="-178565" y="21803"/>
            <a:ext cx="4182875" cy="53797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Student Homepage</a:t>
            </a:r>
          </a:p>
        </p:txBody>
      </p:sp>
      <p:sp>
        <p:nvSpPr>
          <p:cNvPr id="15" name="Title 1">
            <a:extLst>
              <a:ext uri="{FF2B5EF4-FFF2-40B4-BE49-F238E27FC236}">
                <a16:creationId xmlns:a16="http://schemas.microsoft.com/office/drawing/2014/main" id="{ECB7E21B-D63C-9D6F-78F3-D26B088B175F}"/>
              </a:ext>
            </a:extLst>
          </p:cNvPr>
          <p:cNvSpPr>
            <a:spLocks noGrp="1"/>
          </p:cNvSpPr>
          <p:nvPr>
            <p:ph type="title"/>
          </p:nvPr>
        </p:nvSpPr>
        <p:spPr>
          <a:xfrm>
            <a:off x="166612" y="2519367"/>
            <a:ext cx="4797020" cy="1054249"/>
          </a:xfrm>
        </p:spPr>
        <p:txBody>
          <a:bodyPr>
            <a:normAutofit fontScale="90000"/>
          </a:bodyPr>
          <a:lstStyle/>
          <a:p>
            <a:pPr algn="ctr"/>
            <a:r>
              <a:rPr lang="en-US" dirty="0"/>
              <a:t>Select Course to drop/PHP Code</a:t>
            </a:r>
          </a:p>
        </p:txBody>
      </p:sp>
      <p:sp>
        <p:nvSpPr>
          <p:cNvPr id="16" name="Title 1">
            <a:extLst>
              <a:ext uri="{FF2B5EF4-FFF2-40B4-BE49-F238E27FC236}">
                <a16:creationId xmlns:a16="http://schemas.microsoft.com/office/drawing/2014/main" id="{8B7B9955-0866-DBA9-E77D-EA2F87B17876}"/>
              </a:ext>
            </a:extLst>
          </p:cNvPr>
          <p:cNvSpPr txBox="1">
            <a:spLocks/>
          </p:cNvSpPr>
          <p:nvPr/>
        </p:nvSpPr>
        <p:spPr>
          <a:xfrm>
            <a:off x="5296133" y="302030"/>
            <a:ext cx="4182875"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 1st step to drop the Course/PHP Code</a:t>
            </a:r>
          </a:p>
        </p:txBody>
      </p:sp>
      <p:sp>
        <p:nvSpPr>
          <p:cNvPr id="17" name="Title 1">
            <a:extLst>
              <a:ext uri="{FF2B5EF4-FFF2-40B4-BE49-F238E27FC236}">
                <a16:creationId xmlns:a16="http://schemas.microsoft.com/office/drawing/2014/main" id="{8FCA1A04-7EEE-77FF-8B00-CD1CCC65F52F}"/>
              </a:ext>
            </a:extLst>
          </p:cNvPr>
          <p:cNvSpPr txBox="1">
            <a:spLocks/>
          </p:cNvSpPr>
          <p:nvPr/>
        </p:nvSpPr>
        <p:spPr>
          <a:xfrm>
            <a:off x="9479009" y="585294"/>
            <a:ext cx="2712392"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Last step and Confirmation of Dropped Class/PHP Code</a:t>
            </a:r>
          </a:p>
        </p:txBody>
      </p:sp>
      <p:pic>
        <p:nvPicPr>
          <p:cNvPr id="10" name="Picture 9">
            <a:extLst>
              <a:ext uri="{FF2B5EF4-FFF2-40B4-BE49-F238E27FC236}">
                <a16:creationId xmlns:a16="http://schemas.microsoft.com/office/drawing/2014/main" id="{1ED8621D-82E3-17BD-1B5E-B3DC2626A9BB}"/>
              </a:ext>
            </a:extLst>
          </p:cNvPr>
          <p:cNvPicPr>
            <a:picLocks noChangeAspect="1"/>
          </p:cNvPicPr>
          <p:nvPr/>
        </p:nvPicPr>
        <p:blipFill>
          <a:blip r:embed="rId9"/>
          <a:srcRect t="8152" r="57786" b="28127"/>
          <a:stretch/>
        </p:blipFill>
        <p:spPr>
          <a:xfrm>
            <a:off x="6177475" y="4257161"/>
            <a:ext cx="2712391" cy="1646130"/>
          </a:xfrm>
          <a:prstGeom prst="rect">
            <a:avLst/>
          </a:prstGeom>
        </p:spPr>
      </p:pic>
    </p:spTree>
    <p:extLst>
      <p:ext uri="{BB962C8B-B14F-4D97-AF65-F5344CB8AC3E}">
        <p14:creationId xmlns:p14="http://schemas.microsoft.com/office/powerpoint/2010/main" val="3032217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11e3257-60af-42fe-94a4-4464d17132d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71CB59D2424A4590628BAAAE085F3E" ma:contentTypeVersion="12" ma:contentTypeDescription="Create a new document." ma:contentTypeScope="" ma:versionID="979faa6ba7b9a1d4344d26b2f6248519">
  <xsd:schema xmlns:xsd="http://www.w3.org/2001/XMLSchema" xmlns:xs="http://www.w3.org/2001/XMLSchema" xmlns:p="http://schemas.microsoft.com/office/2006/metadata/properties" xmlns:ns3="211e3257-60af-42fe-94a4-4464d17132d6" targetNamespace="http://schemas.microsoft.com/office/2006/metadata/properties" ma:root="true" ma:fieldsID="6dfeaf1340e734ce584f1a786a3c07ad" ns3:_="">
    <xsd:import namespace="211e3257-60af-42fe-94a4-4464d17132d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1e3257-60af-42fe-94a4-4464d17132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E7B653-5A38-4E0B-AFCA-E3D76A77D290}">
  <ds:schemaRefs>
    <ds:schemaRef ds:uri="http://purl.org/dc/dcmitype/"/>
    <ds:schemaRef ds:uri="http://schemas.microsoft.com/office/2006/documentManagement/types"/>
    <ds:schemaRef ds:uri="http://purl.org/dc/terms/"/>
    <ds:schemaRef ds:uri="http://purl.org/dc/elements/1.1/"/>
    <ds:schemaRef ds:uri="211e3257-60af-42fe-94a4-4464d17132d6"/>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FBA045D-5C7B-4739-A786-16B7738D3A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1e3257-60af-42fe-94a4-4464d17132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614B4A-C6B6-4805-B675-24C1EDF2E0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729</TotalTime>
  <Words>3247</Words>
  <Application>Microsoft Office PowerPoint</Application>
  <PresentationFormat>Widescreen</PresentationFormat>
  <Paragraphs>293</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 Light</vt:lpstr>
      <vt:lpstr>Lato Extended</vt:lpstr>
      <vt:lpstr>Symbol</vt:lpstr>
      <vt:lpstr>Office Theme</vt:lpstr>
      <vt:lpstr>The Final Software Project Power Point </vt:lpstr>
      <vt:lpstr>Key Aspects of SRS Document</vt:lpstr>
      <vt:lpstr>UML Design Model</vt:lpstr>
      <vt:lpstr>MySQL Database Tables</vt:lpstr>
      <vt:lpstr>MySQL Database Tables</vt:lpstr>
      <vt:lpstr>PowerPoint Presentation</vt:lpstr>
      <vt:lpstr>PowerPoint Presentation</vt:lpstr>
      <vt:lpstr>Registration for Waitlist/PHP Code</vt:lpstr>
      <vt:lpstr>Select Course to drop/PHP Code</vt:lpstr>
      <vt:lpstr>Admin Login Page</vt:lpstr>
      <vt:lpstr>Admin View Waitlist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Brittenham</dc:creator>
  <cp:lastModifiedBy>Austin Brittenham</cp:lastModifiedBy>
  <cp:revision>7</cp:revision>
  <dcterms:created xsi:type="dcterms:W3CDTF">2025-03-14T21:28:48Z</dcterms:created>
  <dcterms:modified xsi:type="dcterms:W3CDTF">2025-03-18T01:55:51Z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0x0101004371CB59D2424A4590628BAAAE085F3E</vt:lpwstr>
  </property>
</Properties>
</file>